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Override4.xml" ContentType="application/vnd.openxmlformats-officedocument.themeOverride+xml"/>
  <Override PartName="/ppt/theme/theme1.xml" ContentType="application/vnd.openxmlformats-officedocument.theme+xml"/>
  <Override PartName="/ppt/slideLayouts/slideLayout3.xml" ContentType="application/vnd.openxmlformats-officedocument.presentationml.slideLayout+xml"/>
  <Override PartName="/ppt/theme/themeOverride2.xml" ContentType="application/vnd.openxmlformats-officedocument.themeOverr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theme/themeOverride3.xml" ContentType="application/vnd.openxmlformats-officedocument.themeOverride+xml"/>
  <Override PartName="/ppt/slideLayouts/slideLayout9.xml" ContentType="application/vnd.openxmlformats-officedocument.presentationml.slideLayout+xml"/>
  <Override PartName="/ppt/theme/themeOverride1.xml" ContentType="application/vnd.openxmlformats-officedocument.themeOverr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Default Extension="rels" ContentType="application/vnd.openxmlformats-package.relationships+xml"/>
  <Default Extension="xml" ContentType="application/xml"/>
  <Default Extension="gif" ContentType="image/gif"/>
  <Default Extension="png" ContentType="image/png"/>
  <Default Extension="jpe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handoutMasterIdLst>
    <p:handoutMasterId r:id="rId40"/>
  </p:handoutMasterIdLst>
  <p:sldIdLst>
    <p:sldId id="697" r:id="rId2"/>
    <p:sldId id="652" r:id="rId3"/>
    <p:sldId id="667" r:id="rId4"/>
    <p:sldId id="643" r:id="rId5"/>
    <p:sldId id="663" r:id="rId6"/>
    <p:sldId id="698" r:id="rId7"/>
    <p:sldId id="665" r:id="rId8"/>
    <p:sldId id="664" r:id="rId9"/>
    <p:sldId id="644" r:id="rId10"/>
    <p:sldId id="693" r:id="rId11"/>
    <p:sldId id="668"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 id="712" r:id="rId25"/>
    <p:sldId id="669" r:id="rId26"/>
    <p:sldId id="688" r:id="rId27"/>
    <p:sldId id="675" r:id="rId28"/>
    <p:sldId id="692" r:id="rId29"/>
    <p:sldId id="689" r:id="rId30"/>
    <p:sldId id="690" r:id="rId31"/>
    <p:sldId id="691" r:id="rId32"/>
    <p:sldId id="694" r:id="rId33"/>
    <p:sldId id="681" r:id="rId34"/>
    <p:sldId id="695" r:id="rId35"/>
    <p:sldId id="684" r:id="rId36"/>
    <p:sldId id="682" r:id="rId37"/>
    <p:sldId id="371"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8E0000"/>
    <a:srgbClr val="7E0000"/>
    <a:srgbClr val="E7E7E1"/>
    <a:srgbClr val="F1F0EF"/>
    <a:srgbClr val="E3E2E1"/>
    <a:srgbClr val="74856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592" autoAdjust="0"/>
  </p:normalViewPr>
  <p:slideViewPr>
    <p:cSldViewPr>
      <p:cViewPr varScale="1">
        <p:scale>
          <a:sx n="104" d="100"/>
          <a:sy n="104" d="100"/>
        </p:scale>
        <p:origin x="-7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notesMaster" Target="notesMasters/notesMaster1.xml" />
  <Relationship Id="rId42" Type="http://schemas.openxmlformats.org/officeDocument/2006/relationships/viewProps" Target="viewProps.xml" />
  <Relationship Id="rId41" Type="http://schemas.openxmlformats.org/officeDocument/2006/relationships/presProps" Target="presProps.xml" />
  <Relationship Id="rId1" Type="http://schemas.openxmlformats.org/officeDocument/2006/relationships/slideMaster" Target="slideMasters/slideMaster1.xml" />
  <Relationship Id="rId40" Type="http://schemas.openxmlformats.org/officeDocument/2006/relationships/handoutMaster" Target="handoutMasters/handoutMaster1.xml" />
  <Relationship Id="rId44" Type="http://schemas.openxmlformats.org/officeDocument/2006/relationships/tableStyles" Target="tableStyles.xml" />
  <Relationship Id="rId43"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2850" tIns="46424" rIns="92850" bIns="46424" numCol="1" anchor="t" anchorCtr="0" compatLnSpc="1">
            <a:prstTxWarp prst="textNoShape">
              <a:avLst/>
            </a:prstTxWarp>
          </a:bodyPr>
          <a:lstStyle>
            <a:lvl1pPr defTabSz="928333" eaLnBrk="0" hangingPunct="0">
              <a:defRPr sz="1300"/>
            </a:lvl1pPr>
          </a:lstStyle>
          <a:p>
            <a:pPr>
              <a:defRPr/>
            </a:pPr>
            <a:endParaRPr lang="en-US" dirty="0"/>
          </a:p>
        </p:txBody>
      </p:sp>
      <p:sp>
        <p:nvSpPr>
          <p:cNvPr id="57347"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a:effectLst/>
        </p:spPr>
        <p:txBody>
          <a:bodyPr vert="horz" wrap="square" lIns="92850" tIns="46424" rIns="92850" bIns="46424" numCol="1" anchor="t" anchorCtr="0" compatLnSpc="1">
            <a:prstTxWarp prst="textNoShape">
              <a:avLst/>
            </a:prstTxWarp>
          </a:bodyPr>
          <a:lstStyle>
            <a:lvl1pPr algn="r" defTabSz="928333" eaLnBrk="0" hangingPunct="0">
              <a:defRPr sz="1300"/>
            </a:lvl1pPr>
          </a:lstStyle>
          <a:p>
            <a:pPr>
              <a:defRPr/>
            </a:pPr>
            <a:r>
              <a:rPr lang="en-US" dirty="0"/>
              <a:t>10/12/2016</a:t>
            </a:r>
          </a:p>
        </p:txBody>
      </p:sp>
      <p:sp>
        <p:nvSpPr>
          <p:cNvPr id="57348"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2850" tIns="46424" rIns="92850" bIns="46424" numCol="1" anchor="b" anchorCtr="0" compatLnSpc="1">
            <a:prstTxWarp prst="textNoShape">
              <a:avLst/>
            </a:prstTxWarp>
          </a:bodyPr>
          <a:lstStyle>
            <a:lvl1pPr defTabSz="928333" eaLnBrk="0" hangingPunct="0">
              <a:defRPr sz="1300"/>
            </a:lvl1pPr>
          </a:lstStyle>
          <a:p>
            <a:pPr>
              <a:defRPr/>
            </a:pPr>
            <a:endParaRPr lang="en-US" dirty="0"/>
          </a:p>
        </p:txBody>
      </p:sp>
      <p:sp>
        <p:nvSpPr>
          <p:cNvPr id="57349"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2850" tIns="46424" rIns="92850" bIns="46424" numCol="1" anchor="b" anchorCtr="0" compatLnSpc="1">
            <a:prstTxWarp prst="textNoShape">
              <a:avLst/>
            </a:prstTxWarp>
          </a:bodyPr>
          <a:lstStyle>
            <a:lvl1pPr algn="r" defTabSz="928333" eaLnBrk="0" hangingPunct="0">
              <a:defRPr sz="1300"/>
            </a:lvl1pPr>
          </a:lstStyle>
          <a:p>
            <a:pPr>
              <a:defRPr/>
            </a:pPr>
            <a:fld id="{420ABBB7-F24D-40A1-84E0-48E34D2C97D2}"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145" cy="465743"/>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defTabSz="928333">
              <a:defRPr sz="1300">
                <a:latin typeface="Tw Cen MT" pitchFamily="34" charset="0"/>
              </a:defRPr>
            </a:lvl1pPr>
          </a:lstStyle>
          <a:p>
            <a:pPr>
              <a:defRPr/>
            </a:pPr>
            <a:endParaRPr lang="en-US" dirty="0"/>
          </a:p>
        </p:txBody>
      </p:sp>
      <p:sp>
        <p:nvSpPr>
          <p:cNvPr id="36867" name="Rectangle 3"/>
          <p:cNvSpPr>
            <a:spLocks noGrp="1" noChangeArrowheads="1"/>
          </p:cNvSpPr>
          <p:nvPr>
            <p:ph type="dt" idx="1"/>
          </p:nvPr>
        </p:nvSpPr>
        <p:spPr bwMode="auto">
          <a:xfrm>
            <a:off x="3970734" y="0"/>
            <a:ext cx="3038145" cy="465743"/>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algn="r" defTabSz="928333">
              <a:defRPr sz="1300">
                <a:latin typeface="Tw Cen MT" pitchFamily="34" charset="0"/>
              </a:defRPr>
            </a:lvl1pPr>
          </a:lstStyle>
          <a:p>
            <a:pPr>
              <a:defRPr/>
            </a:pPr>
            <a:r>
              <a:rPr lang="en-US" dirty="0"/>
              <a:t>10/12/2016</a:t>
            </a:r>
          </a:p>
        </p:txBody>
      </p:sp>
      <p:sp>
        <p:nvSpPr>
          <p:cNvPr id="74756"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1345" y="4417635"/>
            <a:ext cx="5609232" cy="4182458"/>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defTabSz="928333">
              <a:defRPr sz="1300">
                <a:latin typeface="Tw Cen MT" pitchFamily="34" charset="0"/>
              </a:defRPr>
            </a:lvl1pPr>
          </a:lstStyle>
          <a:p>
            <a:pPr>
              <a:defRPr/>
            </a:pPr>
            <a:endParaRPr lang="en-US" dirty="0"/>
          </a:p>
        </p:txBody>
      </p:sp>
      <p:sp>
        <p:nvSpPr>
          <p:cNvPr id="36871"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algn="r" defTabSz="928333">
              <a:defRPr sz="1300">
                <a:latin typeface="Tw Cen MT" pitchFamily="34" charset="0"/>
              </a:defRPr>
            </a:lvl1pPr>
          </a:lstStyle>
          <a:p>
            <a:pPr>
              <a:defRPr/>
            </a:pPr>
            <a:fld id="{34FF7D51-1EA1-43AC-A6AD-98A2DCA94D4C}"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slideMaster" Target="../slideMasters/slideMaster1.xml" />
  <Relationship Id="rId1" Type="http://schemas.openxmlformats.org/officeDocument/2006/relationships/themeOverride" Target="../theme/themeOverride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slideMaster" Target="../slideMasters/slideMaster1.xml" />
  <Relationship Id="rId1" Type="http://schemas.openxmlformats.org/officeDocument/2006/relationships/themeOverride" Target="../theme/themeOverride2.xml" />
</Relationships>
</file>

<file path=ppt/slideLayouts/_rels/slideLayout4.xml.rels>&#65279;<?xml version="1.0" encoding="UTF-8" standalone="yes"?>
<Relationships xmlns="http://schemas.openxmlformats.org/package/2006/relationships">
  <Relationship Id="rId2" Type="http://schemas.openxmlformats.org/officeDocument/2006/relationships/slideMaster" Target="../slideMasters/slideMaster1.xml" />
  <Relationship Id="rId1" Type="http://schemas.openxmlformats.org/officeDocument/2006/relationships/themeOverride" Target="../theme/themeOverride3.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slideMaster" Target="../slideMasters/slideMaster1.xml" />
  <Relationship Id="rId1" Type="http://schemas.openxmlformats.org/officeDocument/2006/relationships/themeOverride" Target="../theme/themeOverride4.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CBE61C3-7687-46E7-8FE4-9B57E9084167}" type="datetime1">
              <a:rPr lang="en-US"/>
              <a:pPr>
                <a:defRPr/>
              </a:pPr>
              <a:t>2/16/2018</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7851B65-5D5C-4FBB-AAF1-1BC3DC1B93A2}" type="slidenum">
              <a:rPr lang="en-US"/>
              <a:pPr>
                <a:defRPr/>
              </a:pPr>
              <a:t>‹#›</a:t>
            </a:fld>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4C32BA1-6C1A-40FA-B365-EE154F7FEC17}" type="datetime1">
              <a:rPr lang="en-US"/>
              <a:pPr>
                <a:defRPr/>
              </a:pPr>
              <a:t>2/16/2018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2420126-C302-493D-B659-2DBB926412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5100"/>
            <a:ext cx="8001000" cy="1215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3197"/>
            <a:ext cx="3924300" cy="4266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3195"/>
            <a:ext cx="3924300" cy="2061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57342"/>
            <a:ext cx="3924300" cy="20627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09600" y="6381750"/>
            <a:ext cx="1981200" cy="476250"/>
          </a:xfrm>
        </p:spPr>
        <p:txBody>
          <a:bodyPr/>
          <a:lstStyle>
            <a:lvl1pPr>
              <a:defRPr/>
            </a:lvl1pPr>
          </a:lstStyle>
          <a:p>
            <a:fld id="{F75D3E8A-5651-4894-8F13-10C75DD9A1B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5100"/>
            <a:ext cx="8001000" cy="1215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3197"/>
            <a:ext cx="3924300" cy="4266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3197"/>
            <a:ext cx="3924300" cy="4266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09600" y="6381750"/>
            <a:ext cx="1981200" cy="476250"/>
          </a:xfrm>
        </p:spPr>
        <p:txBody>
          <a:bodyPr/>
          <a:lstStyle>
            <a:lvl1pPr>
              <a:defRPr/>
            </a:lvl1pPr>
          </a:lstStyle>
          <a:p>
            <a:fld id="{07D72846-D2D2-499D-B49F-EA225E6123B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A397D58-BCBE-4948-A8D5-8F383407532B}" type="datetime1">
              <a:rPr lang="en-US"/>
              <a:pPr>
                <a:defRPr/>
              </a:pPr>
              <a:t>2/16/2018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4D32E2D-35E7-49F3-824F-8F9E73E95A4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44994888-059D-463B-8891-FD43B03167D7}" type="datetime1">
              <a:rPr lang="en-US"/>
              <a:pPr>
                <a:defRPr/>
              </a:pPr>
              <a:t>2/16/2018</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AEA2877E-6163-4D0F-AB3D-3C84A6A01D78}"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A9EFEB1-EDE4-4D44-B4FD-43C85BA4C7C8}" type="datetime1">
              <a:rPr lang="en-US"/>
              <a:pPr>
                <a:defRPr/>
              </a:pPr>
              <a:t>2/16/2018</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A5114FED-01CE-4209-85FE-4EFB1965651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08FF691-9D88-4E23-A40B-FBA1D07BCB2B}" type="datetime1">
              <a:rPr lang="en-US"/>
              <a:pPr>
                <a:defRPr/>
              </a:pPr>
              <a:t>2/16/2018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944B7972-AD0B-47AC-85B2-B4684667F6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BFB4B21-B9D3-4562-935B-AA31D82FCC7C}" type="datetime1">
              <a:rPr lang="en-US"/>
              <a:pPr>
                <a:defRPr/>
              </a:pPr>
              <a:t>2/16/2018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7B1C993-C2D7-4C14-B7BC-A20D678B16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BEB7E3-1193-406C-ACD1-83F154FEB26B}" type="datetime1">
              <a:rPr lang="en-US"/>
              <a:pPr>
                <a:defRPr/>
              </a:pPr>
              <a:t>2/16/2018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D5A60EA-1F5C-43C8-8AB9-80DEE25816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C26E98F-4B04-4F7A-B01F-F94E5EE6A010}" type="datetime1">
              <a:rPr lang="en-US"/>
              <a:pPr>
                <a:defRPr/>
              </a:pPr>
              <a:t>2/16/2018</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494C24E-9013-4EC3-B505-C612AD51CDEA}" type="slidenum">
              <a:rPr lang="en-US"/>
              <a:pPr>
                <a:defRPr/>
              </a:pPr>
              <a:t>‹#›</a:t>
            </a:fld>
            <a:endParaRPr lang="en-US" dirty="0"/>
          </a:p>
        </p:txBody>
      </p:sp>
    </p:spTree>
  </p:cSld>
  <p:clrMapOvr>
    <a:overrideClrMapping bg1="dk2" tx1="lt1" bg2="dk1"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ECCC96C-BEE1-4F99-9705-43ED9DBA9F20}" type="datetime1">
              <a:rPr lang="en-US"/>
              <a:pPr>
                <a:defRPr/>
              </a:pPr>
              <a:t>2/16/2018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8E1C6B0D-5281-4463-A670-D777B68748C7}" type="slidenum">
              <a:rPr lang="en-US"/>
              <a:pPr>
                <a:defRPr/>
              </a:pPr>
              <a:t>‹#›</a:t>
            </a:fld>
            <a:endParaRPr lang="en-US" dirty="0"/>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68D33DA9-9BDE-4069-B8A3-7F5FB21DBC55}" type="datetime1">
              <a:rPr lang="en-US"/>
              <a:pPr>
                <a:defRPr/>
              </a:pPr>
              <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40D765A6-E062-48E2-8CE6-CB58004238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602" r:id="rId1"/>
    <p:sldLayoutId id="2147485585" r:id="rId2"/>
    <p:sldLayoutId id="2147485603" r:id="rId3"/>
    <p:sldLayoutId id="2147485604" r:id="rId4"/>
    <p:sldLayoutId id="2147485586" r:id="rId5"/>
    <p:sldLayoutId id="2147485587" r:id="rId6"/>
    <p:sldLayoutId id="2147485588" r:id="rId7"/>
    <p:sldLayoutId id="2147485605" r:id="rId8"/>
    <p:sldLayoutId id="2147485589" r:id="rId9"/>
    <p:sldLayoutId id="2147485590" r:id="rId10"/>
    <p:sldLayoutId id="2147485606" r:id="rId11"/>
    <p:sldLayoutId id="2147485607" r:id="rId12"/>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Proxima Nova Rg" pitchFamily="2" charset="0"/>
        </a:defRPr>
      </a:lvl2pPr>
      <a:lvl3pPr algn="l" rtl="0" eaLnBrk="0" fontAlgn="base" hangingPunct="0">
        <a:spcBef>
          <a:spcPct val="0"/>
        </a:spcBef>
        <a:spcAft>
          <a:spcPct val="0"/>
        </a:spcAft>
        <a:defRPr sz="4400">
          <a:solidFill>
            <a:schemeClr val="tx2"/>
          </a:solidFill>
          <a:latin typeface="Proxima Nova Rg" pitchFamily="2" charset="0"/>
        </a:defRPr>
      </a:lvl3pPr>
      <a:lvl4pPr algn="l" rtl="0" eaLnBrk="0" fontAlgn="base" hangingPunct="0">
        <a:spcBef>
          <a:spcPct val="0"/>
        </a:spcBef>
        <a:spcAft>
          <a:spcPct val="0"/>
        </a:spcAft>
        <a:defRPr sz="4400">
          <a:solidFill>
            <a:schemeClr val="tx2"/>
          </a:solidFill>
          <a:latin typeface="Proxima Nova Rg" pitchFamily="2" charset="0"/>
        </a:defRPr>
      </a:lvl4pPr>
      <a:lvl5pPr algn="l" rtl="0" eaLnBrk="0" fontAlgn="base" hangingPunct="0">
        <a:spcBef>
          <a:spcPct val="0"/>
        </a:spcBef>
        <a:spcAft>
          <a:spcPct val="0"/>
        </a:spcAft>
        <a:defRPr sz="4400">
          <a:solidFill>
            <a:schemeClr val="tx2"/>
          </a:solidFill>
          <a:latin typeface="Proxima Nova Rg" pitchFamily="2"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image" Target="../media/image3.jpeg" />
  <Relationship Id="rId1" Type="http://schemas.openxmlformats.org/officeDocument/2006/relationships/slideLayout" Target="../slideLayouts/slideLayout1.xml" />
  <Relationship Id="rId4" Type="http://schemas.openxmlformats.org/officeDocument/2006/relationships/image" Target="../media/image5.jpeg"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4.jpeg"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5.jpeg"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6.jpeg" />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7.png" />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8.jpeg" />
  <Relationship Id="rId1" Type="http://schemas.openxmlformats.org/officeDocument/2006/relationships/slideLayout" Target="../slideLayouts/slideLayout9.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9.png" />
  <Relationship Id="rId1" Type="http://schemas.openxmlformats.org/officeDocument/2006/relationships/slideLayout" Target="../slideLayouts/slideLayout11.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20.jpeg" />
  <Relationship Id="rId1" Type="http://schemas.openxmlformats.org/officeDocument/2006/relationships/slideLayout" Target="../slideLayouts/slideLayout1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image" Target="../media/image21.jpeg" />
  <Relationship Id="rId1" Type="http://schemas.openxmlformats.org/officeDocument/2006/relationships/slideLayout" Target="../slideLayouts/slideLayout11.xml" />
  <Relationship Id="rId4" Type="http://schemas.openxmlformats.org/officeDocument/2006/relationships/image" Target="../media/image5.jpeg"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image" Target="../media/image23.png" />
  <Relationship Id="rId1" Type="http://schemas.openxmlformats.org/officeDocument/2006/relationships/slideLayout" Target="../slideLayouts/slideLayout11.xml" />
  <Relationship Id="rId4" Type="http://schemas.openxmlformats.org/officeDocument/2006/relationships/image" Target="../media/image5.jpeg"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25.jpeg"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4.jpeg" />
  <Relationship Id="rId1" Type="http://schemas.openxmlformats.org/officeDocument/2006/relationships/slideLayout" Target="../slideLayouts/slideLayout3.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4.jpeg" />
  <Relationship Id="rId1" Type="http://schemas.openxmlformats.org/officeDocument/2006/relationships/slideLayout" Target="../slideLayouts/slideLayout3.xml"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13.gif" />
  <Relationship Id="rId2" Type="http://schemas.openxmlformats.org/officeDocument/2006/relationships/image" Target="../media/image26.jpeg" />
  <Relationship Id="rId1" Type="http://schemas.openxmlformats.org/officeDocument/2006/relationships/slideLayout" Target="../slideLayouts/slideLayout2.xml" />
  <Relationship Id="rId6" Type="http://schemas.openxmlformats.org/officeDocument/2006/relationships/image" Target="../media/image28.jpeg" />
  <Relationship Id="rId5" Type="http://schemas.openxmlformats.org/officeDocument/2006/relationships/image" Target="../media/image5.jpeg" />
  <Relationship Id="rId4" Type="http://schemas.openxmlformats.org/officeDocument/2006/relationships/image" Target="../media/image27.png" />
</Relationships>
</file>

<file path=ppt/slides/_rels/slide28.xml.rels>&#65279;<?xml version="1.0" encoding="UTF-8" standalone="yes"?>
<Relationships xmlns="http://schemas.openxmlformats.org/package/2006/relationships">
  <Relationship Id="rId2" Type="http://schemas.openxmlformats.org/officeDocument/2006/relationships/image" Target="../media/image27.png"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6.jpeg"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27.png"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4.jpeg"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14.jpeg"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3" Type="http://schemas.openxmlformats.org/officeDocument/2006/relationships/image" Target="../media/image29.jpeg" />
  <Relationship Id="rId1" Type="http://schemas.openxmlformats.org/officeDocument/2006/relationships/slideLayout" Target="../slideLayouts/slideLayout1.xml" />
  <Relationship Id="rId4" Type="http://schemas.openxmlformats.org/officeDocument/2006/relationships/image" Target="../media/image5.jpeg"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7.png" />
  <Relationship Id="rId1" Type="http://schemas.openxmlformats.org/officeDocument/2006/relationships/slideLayout" Target="../slideLayouts/slideLayout2.xml" />
  <Relationship Id="rId4" Type="http://schemas.openxmlformats.org/officeDocument/2006/relationships/image" Target="../media/image8.jpe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image" Target="../media/image5.jpeg" />
  <Relationship Id="rId1" Type="http://schemas.openxmlformats.org/officeDocument/2006/relationships/slideLayout" Target="../slideLayouts/slideLayout2.xml" />
  <Relationship Id="rId4" Type="http://schemas.openxmlformats.org/officeDocument/2006/relationships/image" Target="../media/image10.jpe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image" Target="../media/image5.jpeg" />
  <Relationship Id="rId1" Type="http://schemas.openxmlformats.org/officeDocument/2006/relationships/slideLayout" Target="../slideLayouts/slideLayout2.xml" />
  <Relationship Id="rId4" Type="http://schemas.openxmlformats.org/officeDocument/2006/relationships/image" Target="../media/image12.jpe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3.gif" />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381000" y="1062633"/>
            <a:ext cx="8382000" cy="2178844"/>
          </a:xfrm>
        </p:spPr>
        <p:txBody>
          <a:bodyPr>
            <a:noAutofit/>
          </a:bodyPr>
          <a:lstStyle/>
          <a:p>
            <a:r>
              <a:rPr lang="en-US" sz="3600" b="1" dirty="0" err="1" smtClean="0"/>
              <a:t>Usa</a:t>
            </a:r>
            <a:r>
              <a:rPr lang="en-US" sz="3600" b="1" dirty="0" smtClean="0"/>
              <a:t> WINE LABELING REGULATIONS</a:t>
            </a:r>
            <a:br>
              <a:rPr lang="en-US" sz="3600" b="1" dirty="0" smtClean="0"/>
            </a:br>
            <a:r>
              <a:rPr lang="en-US" sz="3600" b="1" dirty="0" smtClean="0"/>
              <a:t/>
            </a:r>
            <a:br>
              <a:rPr lang="en-US" sz="3600" b="1" dirty="0" smtClean="0"/>
            </a:br>
            <a:endParaRPr lang="en-US" sz="3600" b="1" dirty="0"/>
          </a:p>
        </p:txBody>
      </p:sp>
      <p:sp>
        <p:nvSpPr>
          <p:cNvPr id="481283" name="Rectangle 3"/>
          <p:cNvSpPr>
            <a:spLocks noGrp="1" noChangeArrowheads="1"/>
          </p:cNvSpPr>
          <p:nvPr>
            <p:ph type="subTitle" idx="1"/>
          </p:nvPr>
        </p:nvSpPr>
        <p:spPr>
          <a:xfrm>
            <a:off x="381000" y="3250407"/>
            <a:ext cx="7581900" cy="2082106"/>
          </a:xfrm>
        </p:spPr>
        <p:txBody>
          <a:bodyPr>
            <a:normAutofit fontScale="92500" lnSpcReduction="10000"/>
          </a:bodyPr>
          <a:lstStyle/>
          <a:p>
            <a:pPr>
              <a:lnSpc>
                <a:spcPct val="80000"/>
              </a:lnSpc>
            </a:pPr>
            <a:r>
              <a:rPr lang="en-US" sz="3200" b="1" dirty="0" smtClean="0">
                <a:solidFill>
                  <a:sysClr val="windowText" lastClr="000000"/>
                </a:solidFill>
                <a:effectLst>
                  <a:outerShdw blurRad="38100" dist="38100" dir="2700000" algn="tl">
                    <a:srgbClr val="C0C0C0"/>
                  </a:outerShdw>
                </a:effectLst>
                <a:latin typeface="Garamond" pitchFamily="18" charset="0"/>
              </a:rPr>
              <a:t>Katja Loeffelholz</a:t>
            </a:r>
            <a:endParaRPr lang="en-US" sz="3200" b="1" dirty="0">
              <a:solidFill>
                <a:sysClr val="windowText" lastClr="000000"/>
              </a:solidFill>
              <a:effectLst>
                <a:outerShdw blurRad="38100" dist="38100" dir="2700000" algn="tl">
                  <a:srgbClr val="C0C0C0"/>
                </a:outerShdw>
              </a:effectLst>
              <a:latin typeface="Garamond" pitchFamily="18" charset="0"/>
            </a:endParaRPr>
          </a:p>
          <a:p>
            <a:pPr>
              <a:lnSpc>
                <a:spcPct val="80000"/>
              </a:lnSpc>
            </a:pPr>
            <a:r>
              <a:rPr lang="en-US" sz="2400" b="1" dirty="0">
                <a:solidFill>
                  <a:sysClr val="windowText" lastClr="000000"/>
                </a:solidFill>
                <a:latin typeface="Garamond" pitchFamily="18" charset="0"/>
              </a:rPr>
              <a:t>Dickenson, Peatman &amp; Fogarty</a:t>
            </a:r>
          </a:p>
          <a:p>
            <a:pPr>
              <a:lnSpc>
                <a:spcPct val="80000"/>
              </a:lnSpc>
            </a:pPr>
            <a:r>
              <a:rPr lang="en-US" sz="2400" b="1" dirty="0" smtClean="0">
                <a:solidFill>
                  <a:sysClr val="windowText" lastClr="000000"/>
                </a:solidFill>
                <a:latin typeface="Garamond" pitchFamily="18" charset="0"/>
              </a:rPr>
              <a:t>1455 First Street, Ste. 301</a:t>
            </a:r>
            <a:endParaRPr lang="en-US" sz="2400" b="1" dirty="0">
              <a:solidFill>
                <a:sysClr val="windowText" lastClr="000000"/>
              </a:solidFill>
              <a:latin typeface="Garamond" pitchFamily="18" charset="0"/>
            </a:endParaRPr>
          </a:p>
          <a:p>
            <a:pPr>
              <a:lnSpc>
                <a:spcPct val="80000"/>
              </a:lnSpc>
            </a:pPr>
            <a:r>
              <a:rPr lang="en-US" sz="2400" b="1" dirty="0">
                <a:solidFill>
                  <a:sysClr val="windowText" lastClr="000000"/>
                </a:solidFill>
                <a:latin typeface="Garamond" pitchFamily="18" charset="0"/>
              </a:rPr>
              <a:t>Napa, California 94559</a:t>
            </a:r>
          </a:p>
          <a:p>
            <a:pPr>
              <a:lnSpc>
                <a:spcPct val="80000"/>
              </a:lnSpc>
            </a:pPr>
            <a:r>
              <a:rPr lang="en-US" sz="2400" b="1" dirty="0">
                <a:solidFill>
                  <a:sysClr val="windowText" lastClr="000000"/>
                </a:solidFill>
                <a:latin typeface="Garamond" pitchFamily="18" charset="0"/>
              </a:rPr>
              <a:t>(707) </a:t>
            </a:r>
            <a:r>
              <a:rPr lang="en-US" sz="2400" b="1" dirty="0" smtClean="0">
                <a:solidFill>
                  <a:sysClr val="windowText" lastClr="000000"/>
                </a:solidFill>
                <a:latin typeface="Garamond" pitchFamily="18" charset="0"/>
              </a:rPr>
              <a:t>252-7122</a:t>
            </a:r>
            <a:endParaRPr lang="en-US" sz="2400" b="1" dirty="0">
              <a:solidFill>
                <a:sysClr val="windowText" lastClr="000000"/>
              </a:solidFill>
              <a:latin typeface="Garamond" pitchFamily="18" charset="0"/>
            </a:endParaRPr>
          </a:p>
          <a:p>
            <a:pPr>
              <a:lnSpc>
                <a:spcPct val="80000"/>
              </a:lnSpc>
            </a:pPr>
            <a:r>
              <a:rPr lang="en-US" sz="2400" b="1" dirty="0" smtClean="0">
                <a:solidFill>
                  <a:sysClr val="windowText" lastClr="000000"/>
                </a:solidFill>
                <a:latin typeface="Garamond" pitchFamily="18" charset="0"/>
              </a:rPr>
              <a:t>kl@dpf-law.com</a:t>
            </a:r>
            <a:endParaRPr lang="en-US" sz="2400" b="1" dirty="0">
              <a:solidFill>
                <a:sysClr val="windowText" lastClr="000000"/>
              </a:solidFill>
              <a:latin typeface="Garamond" pitchFamily="18" charset="0"/>
            </a:endParaRPr>
          </a:p>
          <a:p>
            <a:pPr>
              <a:lnSpc>
                <a:spcPct val="80000"/>
              </a:lnSpc>
            </a:pPr>
            <a:endParaRPr lang="en-US" sz="2000" dirty="0">
              <a:solidFill>
                <a:sysClr val="windowText" lastClr="000000"/>
              </a:solidFill>
            </a:endParaRPr>
          </a:p>
        </p:txBody>
      </p:sp>
      <p:pic>
        <p:nvPicPr>
          <p:cNvPr id="481287" name="Picture 7" descr="Wine Labels"/>
          <p:cNvPicPr>
            <a:picLocks noChangeAspect="1" noChangeArrowheads="1"/>
          </p:cNvPicPr>
          <p:nvPr/>
        </p:nvPicPr>
        <p:blipFill>
          <a:blip r:embed="rId2" cstate="print"/>
          <a:srcRect/>
          <a:stretch>
            <a:fillRect/>
          </a:stretch>
        </p:blipFill>
        <p:spPr bwMode="auto">
          <a:xfrm>
            <a:off x="5334000" y="2768203"/>
            <a:ext cx="3810000" cy="2678906"/>
          </a:xfrm>
          <a:prstGeom prst="rect">
            <a:avLst/>
          </a:prstGeom>
          <a:noFill/>
        </p:spPr>
      </p:pic>
      <p:pic>
        <p:nvPicPr>
          <p:cNvPr id="5" name="Picture 5" descr="long logo.jpeg"/>
          <p:cNvPicPr>
            <a:picLocks noChangeAspect="1"/>
          </p:cNvPicPr>
          <p:nvPr/>
        </p:nvPicPr>
        <p:blipFill>
          <a:blip r:embed="rId3" cstate="print"/>
          <a:srcRect/>
          <a:stretch>
            <a:fillRect/>
          </a:stretch>
        </p:blipFill>
        <p:spPr bwMode="auto">
          <a:xfrm>
            <a:off x="0" y="0"/>
            <a:ext cx="9144000" cy="1285875"/>
          </a:xfrm>
          <a:prstGeom prst="rect">
            <a:avLst/>
          </a:prstGeom>
          <a:noFill/>
          <a:ln w="9525">
            <a:noFill/>
            <a:miter lim="800000"/>
            <a:headEnd/>
            <a:tailEnd/>
          </a:ln>
        </p:spPr>
      </p:pic>
      <p:sp>
        <p:nvSpPr>
          <p:cNvPr id="6" name="TextBox 5"/>
          <p:cNvSpPr txBox="1"/>
          <p:nvPr/>
        </p:nvSpPr>
        <p:spPr>
          <a:xfrm>
            <a:off x="2438400" y="6324600"/>
            <a:ext cx="2069797" cy="369332"/>
          </a:xfrm>
          <a:prstGeom prst="rect">
            <a:avLst/>
          </a:prstGeom>
          <a:noFill/>
        </p:spPr>
        <p:txBody>
          <a:bodyPr wrap="none" rtlCol="0">
            <a:spAutoFit/>
          </a:bodyPr>
          <a:lstStyle/>
          <a:p>
            <a:r>
              <a:rPr lang="en-US" dirty="0" smtClean="0"/>
              <a:t>February 26, 2018</a:t>
            </a:r>
            <a:endParaRPr lang="en-US" dirty="0"/>
          </a:p>
        </p:txBody>
      </p:sp>
      <p:pic>
        <p:nvPicPr>
          <p:cNvPr id="7" name="Picture 6" descr="Square logo.jpeg"/>
          <p:cNvPicPr>
            <a:picLocks noChangeAspect="1"/>
          </p:cNvPicPr>
          <p:nvPr/>
        </p:nvPicPr>
        <p:blipFill>
          <a:blip r:embed="rId4"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514600"/>
            <a:ext cx="6553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Mandatory</a:t>
            </a:r>
          </a:p>
          <a:p>
            <a:pPr algn="ctr"/>
            <a:r>
              <a:rPr lang="en-US" sz="7200" b="1" dirty="0" smtClean="0"/>
              <a:t>Information</a:t>
            </a:r>
            <a:endParaRPr lang="en-US" sz="7200" b="1" dirty="0"/>
          </a:p>
        </p:txBody>
      </p:sp>
      <p:pic>
        <p:nvPicPr>
          <p:cNvPr id="3" name="Picture 2"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p:txBody>
          <a:bodyPr/>
          <a:lstStyle/>
          <a:p>
            <a:r>
              <a:rPr lang="en-US" altLang="en-US" sz="3600" dirty="0" smtClean="0">
                <a:solidFill>
                  <a:schemeClr val="accent1">
                    <a:lumMod val="75000"/>
                  </a:schemeClr>
                </a:solidFill>
              </a:rPr>
              <a:t>1. Brand Name</a:t>
            </a:r>
          </a:p>
        </p:txBody>
      </p:sp>
      <p:sp>
        <p:nvSpPr>
          <p:cNvPr id="15363" name="Rectangle 9"/>
          <p:cNvSpPr>
            <a:spLocks noGrp="1" noChangeArrowheads="1"/>
          </p:cNvSpPr>
          <p:nvPr>
            <p:ph type="body" idx="1"/>
          </p:nvPr>
        </p:nvSpPr>
        <p:spPr>
          <a:xfrm>
            <a:off x="304800" y="2895600"/>
            <a:ext cx="8610600" cy="3352800"/>
          </a:xfrm>
        </p:spPr>
        <p:txBody>
          <a:bodyPr>
            <a:normAutofit lnSpcReduction="10000"/>
          </a:bodyPr>
          <a:lstStyle/>
          <a:p>
            <a:pPr>
              <a:buSzPct val="90000"/>
              <a:buFont typeface="Wingdings" pitchFamily="2" charset="2"/>
              <a:buChar char="§"/>
            </a:pPr>
            <a:r>
              <a:rPr lang="en-US" altLang="en-US" sz="2800" dirty="0" smtClean="0"/>
              <a:t>Name under which the product will be sold.</a:t>
            </a:r>
          </a:p>
          <a:p>
            <a:pPr>
              <a:buSzPct val="90000"/>
              <a:buFont typeface="Wingdings" pitchFamily="2" charset="2"/>
              <a:buChar char="§"/>
            </a:pPr>
            <a:r>
              <a:rPr lang="en-US" altLang="en-US" sz="2800" dirty="0" smtClean="0"/>
              <a:t>Must appear on the “Brand Label.”</a:t>
            </a:r>
          </a:p>
          <a:p>
            <a:pPr>
              <a:buSzPct val="90000"/>
              <a:buFont typeface="Wingdings" pitchFamily="2" charset="2"/>
              <a:buChar char="§"/>
            </a:pPr>
            <a:r>
              <a:rPr lang="en-US" altLang="en-US" sz="2800" dirty="0" smtClean="0"/>
              <a:t>If there is no brand name, bottler’s name is treated as the brand name and, therefore, name/address of bottler must be on the brand label.</a:t>
            </a:r>
          </a:p>
          <a:p>
            <a:pPr>
              <a:buSzPct val="90000"/>
              <a:buFont typeface="Wingdings" pitchFamily="2" charset="2"/>
              <a:buChar char="§"/>
            </a:pPr>
            <a:r>
              <a:rPr lang="en-US" altLang="en-US" sz="2800" dirty="0" smtClean="0"/>
              <a:t>May not create a misleading impression.</a:t>
            </a:r>
          </a:p>
          <a:p>
            <a:pPr>
              <a:buSzPct val="90000"/>
              <a:buFont typeface="Wingdings" pitchFamily="2" charset="2"/>
              <a:buChar char="§"/>
            </a:pPr>
            <a:r>
              <a:rPr lang="en-US" altLang="en-US" sz="2800" dirty="0" smtClean="0"/>
              <a:t>Should be trademarked.</a:t>
            </a:r>
          </a:p>
        </p:txBody>
      </p:sp>
      <p:sp>
        <p:nvSpPr>
          <p:cNvPr id="12292" name="Rectangle 4"/>
          <p:cNvSpPr>
            <a:spLocks noChangeArrowheads="1"/>
          </p:cNvSpPr>
          <p:nvPr/>
        </p:nvSpPr>
        <p:spPr bwMode="auto">
          <a:xfrm>
            <a:off x="0" y="6324600"/>
            <a:ext cx="1633537" cy="40640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wrap="none">
            <a:spAutoFit/>
          </a:bodyPr>
          <a:lstStyle/>
          <a:p>
            <a:pPr algn="ctr" eaLnBrk="0" hangingPunct="0">
              <a:defRPr/>
            </a:pPr>
            <a:r>
              <a:rPr lang="en-US" altLang="en-US" sz="2000" dirty="0"/>
              <a:t>27 CFR 4.33</a:t>
            </a:r>
          </a:p>
        </p:txBody>
      </p:sp>
      <p:grpSp>
        <p:nvGrpSpPr>
          <p:cNvPr id="5" name="Group 4"/>
          <p:cNvGrpSpPr/>
          <p:nvPr/>
        </p:nvGrpSpPr>
        <p:grpSpPr>
          <a:xfrm>
            <a:off x="1219200" y="1524000"/>
            <a:ext cx="5105400" cy="1066800"/>
            <a:chOff x="381000" y="1676400"/>
            <a:chExt cx="5105400" cy="1066800"/>
          </a:xfrm>
        </p:grpSpPr>
        <p:pic>
          <p:nvPicPr>
            <p:cNvPr id="6" name="Picture 2" descr="Infographic on How to Read a US Wine Label"/>
            <p:cNvPicPr>
              <a:picLocks noChangeAspect="1" noChangeArrowheads="1"/>
            </p:cNvPicPr>
            <p:nvPr/>
          </p:nvPicPr>
          <p:blipFill>
            <a:blip r:embed="rId2" cstate="print"/>
            <a:srcRect l="10629" t="19394" r="29815" b="63636"/>
            <a:stretch>
              <a:fillRect/>
            </a:stretch>
          </p:blipFill>
          <p:spPr bwMode="auto">
            <a:xfrm>
              <a:off x="381000" y="1676400"/>
              <a:ext cx="5105400" cy="1066800"/>
            </a:xfrm>
            <a:prstGeom prst="rect">
              <a:avLst/>
            </a:prstGeom>
            <a:noFill/>
          </p:spPr>
        </p:pic>
        <p:sp>
          <p:nvSpPr>
            <p:cNvPr id="9" name="Rounded Rectangle 8"/>
            <p:cNvSpPr/>
            <p:nvPr/>
          </p:nvSpPr>
          <p:spPr>
            <a:xfrm>
              <a:off x="533400" y="2201306"/>
              <a:ext cx="1371600" cy="465694"/>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pic>
        <p:nvPicPr>
          <p:cNvPr id="8" name="Picture 7"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03459" name="Rectangle 3"/>
          <p:cNvSpPr>
            <a:spLocks noGrp="1" noChangeArrowheads="1"/>
          </p:cNvSpPr>
          <p:nvPr>
            <p:ph type="body" idx="1"/>
          </p:nvPr>
        </p:nvSpPr>
        <p:spPr/>
        <p:txBody>
          <a:bodyPr/>
          <a:lstStyle/>
          <a:p>
            <a:pPr>
              <a:buFont typeface="Wingdings" pitchFamily="2" charset="2"/>
              <a:buNone/>
            </a:pPr>
            <a:r>
              <a:rPr lang="en-US"/>
              <a:t>	</a:t>
            </a:r>
          </a:p>
          <a:p>
            <a:pPr>
              <a:buFont typeface="Wingdings" pitchFamily="2" charset="2"/>
              <a:buNone/>
            </a:pPr>
            <a:endParaRPr lang="en-US"/>
          </a:p>
          <a:p>
            <a:pPr>
              <a:buFont typeface="Wingdings" pitchFamily="2" charset="2"/>
              <a:buNone/>
            </a:pPr>
            <a:r>
              <a:rPr lang="en-US"/>
              <a:t>	Any symbol (word, image, configuration, sound, smell) used in commerce to designate source of a good or service.</a:t>
            </a:r>
          </a:p>
        </p:txBody>
      </p:sp>
      <p:pic>
        <p:nvPicPr>
          <p:cNvPr id="5" name="Picture 4"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04483"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u="sng" dirty="0"/>
              <a:t>Word</a:t>
            </a:r>
            <a:r>
              <a:rPr lang="en-US" dirty="0"/>
              <a:t> – Brand Name</a:t>
            </a:r>
          </a:p>
          <a:p>
            <a:pPr algn="ctr">
              <a:buFont typeface="Wingdings" pitchFamily="2" charset="2"/>
              <a:buNone/>
            </a:pPr>
            <a:r>
              <a:rPr lang="en-US" sz="3400" dirty="0"/>
              <a:t>  SUTTER HOME</a:t>
            </a:r>
          </a:p>
        </p:txBody>
      </p:sp>
      <p:pic>
        <p:nvPicPr>
          <p:cNvPr id="404486" name="Picture 6" descr="Sutter Home Family Vineyards Since 1890"/>
          <p:cNvPicPr>
            <a:picLocks noChangeAspect="1" noChangeArrowheads="1"/>
          </p:cNvPicPr>
          <p:nvPr/>
        </p:nvPicPr>
        <p:blipFill>
          <a:blip r:embed="rId2" cstate="print"/>
          <a:srcRect/>
          <a:stretch>
            <a:fillRect/>
          </a:stretch>
        </p:blipFill>
        <p:spPr bwMode="auto">
          <a:xfrm>
            <a:off x="2841625" y="3757912"/>
            <a:ext cx="3695700" cy="2187773"/>
          </a:xfrm>
          <a:prstGeom prst="rect">
            <a:avLst/>
          </a:prstGeom>
          <a:noFill/>
        </p:spPr>
      </p:pic>
      <p:pic>
        <p:nvPicPr>
          <p:cNvPr id="5" name="Picture 4" descr="Square logo.jpeg"/>
          <p:cNvPicPr>
            <a:picLocks noChangeAspect="1"/>
          </p:cNvPicPr>
          <p:nvPr/>
        </p:nvPicPr>
        <p:blipFill>
          <a:blip r:embed="rId3" cstate="print"/>
          <a:stretch>
            <a:fillRect/>
          </a:stretch>
        </p:blipFill>
        <p:spPr>
          <a:xfrm>
            <a:off x="7620000" y="6019800"/>
            <a:ext cx="1524000" cy="6883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05507" name="Rectangle 3"/>
          <p:cNvSpPr>
            <a:spLocks noGrp="1" noChangeArrowheads="1"/>
          </p:cNvSpPr>
          <p:nvPr>
            <p:ph type="body" sz="half" idx="1"/>
          </p:nvPr>
        </p:nvSpPr>
        <p:spPr>
          <a:xfrm>
            <a:off x="566740" y="1753197"/>
            <a:ext cx="4233860" cy="4266903"/>
          </a:xfrm>
        </p:spPr>
        <p:txBody>
          <a:bodyPr/>
          <a:lstStyle/>
          <a:p>
            <a:pPr>
              <a:buFont typeface="Wingdings" pitchFamily="2" charset="2"/>
              <a:buNone/>
            </a:pPr>
            <a:endParaRPr lang="en-US" sz="2600" dirty="0"/>
          </a:p>
          <a:p>
            <a:pPr>
              <a:buFont typeface="Wingdings" pitchFamily="2" charset="2"/>
              <a:buNone/>
            </a:pPr>
            <a:r>
              <a:rPr lang="en-US" sz="3000" u="sng" dirty="0"/>
              <a:t>Word</a:t>
            </a:r>
            <a:r>
              <a:rPr lang="en-US" sz="3000" dirty="0"/>
              <a:t> </a:t>
            </a:r>
            <a:r>
              <a:rPr lang="en-US" sz="3000" dirty="0" smtClean="0"/>
              <a:t>– Fanciful Name</a:t>
            </a:r>
            <a:endParaRPr lang="en-US" sz="3000" dirty="0"/>
          </a:p>
          <a:p>
            <a:pPr>
              <a:buFont typeface="Wingdings" pitchFamily="2" charset="2"/>
              <a:buNone/>
            </a:pPr>
            <a:endParaRPr lang="en-US" sz="3000" dirty="0"/>
          </a:p>
          <a:p>
            <a:pPr>
              <a:buFont typeface="Wingdings" pitchFamily="2" charset="2"/>
              <a:buNone/>
            </a:pPr>
            <a:endParaRPr lang="en-US" sz="2600" dirty="0"/>
          </a:p>
          <a:p>
            <a:pPr>
              <a:buFont typeface="Wingdings" pitchFamily="2" charset="2"/>
              <a:buNone/>
            </a:pPr>
            <a:endParaRPr lang="en-US" sz="2600" dirty="0"/>
          </a:p>
          <a:p>
            <a:pPr>
              <a:buFont typeface="Wingdings" pitchFamily="2" charset="2"/>
              <a:buNone/>
            </a:pPr>
            <a:r>
              <a:rPr lang="en-US" sz="4300" b="1" dirty="0"/>
              <a:t>INSIGNIA</a:t>
            </a:r>
          </a:p>
          <a:p>
            <a:pPr algn="ctr">
              <a:buFont typeface="Wingdings" pitchFamily="2" charset="2"/>
              <a:buNone/>
            </a:pPr>
            <a:endParaRPr lang="en-US" sz="3900" dirty="0"/>
          </a:p>
        </p:txBody>
      </p:sp>
      <p:sp>
        <p:nvSpPr>
          <p:cNvPr id="405513" name="Rectangle 9"/>
          <p:cNvSpPr>
            <a:spLocks noGrp="1" noChangeArrowheads="1"/>
          </p:cNvSpPr>
          <p:nvPr>
            <p:ph type="body" sz="half" idx="2"/>
          </p:nvPr>
        </p:nvSpPr>
        <p:spPr>
          <a:xfrm>
            <a:off x="5308600" y="1699619"/>
            <a:ext cx="3259138" cy="4320481"/>
          </a:xfrm>
        </p:spPr>
        <p:txBody>
          <a:bodyPr/>
          <a:lstStyle/>
          <a:p>
            <a:pPr>
              <a:buFont typeface="Wingdings" pitchFamily="2" charset="2"/>
              <a:buNone/>
            </a:pPr>
            <a:endParaRPr lang="en-US" sz="2600" dirty="0"/>
          </a:p>
        </p:txBody>
      </p:sp>
      <p:pic>
        <p:nvPicPr>
          <p:cNvPr id="405512" name="Picture 8" descr="gradient"/>
          <p:cNvPicPr>
            <a:picLocks noChangeAspect="1" noChangeArrowheads="1"/>
          </p:cNvPicPr>
          <p:nvPr/>
        </p:nvPicPr>
        <p:blipFill>
          <a:blip r:embed="rId2" cstate="print"/>
          <a:srcRect/>
          <a:stretch>
            <a:fillRect/>
          </a:stretch>
        </p:blipFill>
        <p:spPr bwMode="auto">
          <a:xfrm>
            <a:off x="5394328" y="1769568"/>
            <a:ext cx="2773363" cy="4283273"/>
          </a:xfrm>
          <a:prstGeom prst="rect">
            <a:avLst/>
          </a:prstGeom>
          <a:noFill/>
        </p:spPr>
      </p:pic>
      <p:pic>
        <p:nvPicPr>
          <p:cNvPr id="6" name="Picture 5"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10628" name="Rectangle 4"/>
          <p:cNvSpPr>
            <a:spLocks noGrp="1" noChangeArrowheads="1"/>
          </p:cNvSpPr>
          <p:nvPr>
            <p:ph type="body" sz="half" idx="1"/>
          </p:nvPr>
        </p:nvSpPr>
        <p:spPr>
          <a:xfrm>
            <a:off x="566740" y="1753197"/>
            <a:ext cx="3925887" cy="4266903"/>
          </a:xfrm>
        </p:spPr>
        <p:txBody>
          <a:bodyPr/>
          <a:lstStyle/>
          <a:p>
            <a:pPr>
              <a:buFont typeface="Wingdings" pitchFamily="2" charset="2"/>
              <a:buNone/>
            </a:pPr>
            <a:endParaRPr lang="en-US" sz="2600" u="sng" dirty="0"/>
          </a:p>
          <a:p>
            <a:pPr>
              <a:buFont typeface="Wingdings" pitchFamily="2" charset="2"/>
              <a:buNone/>
            </a:pPr>
            <a:r>
              <a:rPr lang="en-US" sz="3000" u="sng" dirty="0"/>
              <a:t>Word </a:t>
            </a:r>
            <a:endParaRPr lang="en-US" sz="3000" dirty="0"/>
          </a:p>
          <a:p>
            <a:pPr>
              <a:buFont typeface="Wingdings" pitchFamily="2" charset="2"/>
              <a:buNone/>
            </a:pPr>
            <a:r>
              <a:rPr lang="en-US" sz="3000" dirty="0"/>
              <a:t>Vineyard Designation</a:t>
            </a:r>
          </a:p>
          <a:p>
            <a:pPr>
              <a:buFont typeface="Wingdings" pitchFamily="2" charset="2"/>
              <a:buNone/>
            </a:pPr>
            <a:endParaRPr lang="en-US" sz="2600" dirty="0"/>
          </a:p>
          <a:p>
            <a:pPr>
              <a:buFont typeface="Wingdings" pitchFamily="2" charset="2"/>
              <a:buNone/>
            </a:pPr>
            <a:endParaRPr lang="en-US" sz="2600" dirty="0"/>
          </a:p>
          <a:p>
            <a:pPr>
              <a:buFont typeface="Wingdings" pitchFamily="2" charset="2"/>
              <a:buNone/>
            </a:pPr>
            <a:r>
              <a:rPr lang="en-US" sz="4300" dirty="0"/>
              <a:t>BELLA OAKS</a:t>
            </a:r>
          </a:p>
          <a:p>
            <a:pPr>
              <a:buFont typeface="Wingdings" pitchFamily="2" charset="2"/>
              <a:buNone/>
            </a:pPr>
            <a:r>
              <a:rPr lang="en-US" sz="4300" dirty="0"/>
              <a:t>VINEYARD</a:t>
            </a:r>
            <a:endParaRPr lang="en-US" sz="4300" u="sng" dirty="0"/>
          </a:p>
        </p:txBody>
      </p:sp>
      <p:sp>
        <p:nvSpPr>
          <p:cNvPr id="410629" name="Rectangle 5"/>
          <p:cNvSpPr>
            <a:spLocks noGrp="1" noChangeArrowheads="1"/>
          </p:cNvSpPr>
          <p:nvPr>
            <p:ph type="body" sz="half" idx="2"/>
          </p:nvPr>
        </p:nvSpPr>
        <p:spPr>
          <a:xfrm>
            <a:off x="4641850" y="1753197"/>
            <a:ext cx="3925888" cy="4266903"/>
          </a:xfrm>
        </p:spPr>
        <p:txBody>
          <a:bodyPr/>
          <a:lstStyle/>
          <a:p>
            <a:pPr>
              <a:buFont typeface="Wingdings" pitchFamily="2" charset="2"/>
              <a:buNone/>
            </a:pPr>
            <a:endParaRPr lang="en-US" sz="2600" dirty="0"/>
          </a:p>
        </p:txBody>
      </p:sp>
      <p:pic>
        <p:nvPicPr>
          <p:cNvPr id="410631" name="Picture 7" descr="2000-Bella-Oaks-Label"/>
          <p:cNvPicPr>
            <a:picLocks noChangeAspect="1" noChangeArrowheads="1"/>
          </p:cNvPicPr>
          <p:nvPr/>
        </p:nvPicPr>
        <p:blipFill>
          <a:blip r:embed="rId2" cstate="print"/>
          <a:srcRect/>
          <a:stretch>
            <a:fillRect/>
          </a:stretch>
        </p:blipFill>
        <p:spPr bwMode="auto">
          <a:xfrm>
            <a:off x="4651378" y="1936254"/>
            <a:ext cx="3890963" cy="3946922"/>
          </a:xfrm>
          <a:prstGeom prst="rect">
            <a:avLst/>
          </a:prstGeom>
          <a:noFill/>
        </p:spPr>
      </p:pic>
      <p:pic>
        <p:nvPicPr>
          <p:cNvPr id="6" name="Picture 5"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idx="4294967295"/>
          </p:nvPr>
        </p:nvSpPr>
        <p:spPr>
          <a:xfrm>
            <a:off x="1143000" y="305100"/>
            <a:ext cx="8001000" cy="1215925"/>
          </a:xfrm>
        </p:spPr>
        <p:txBody>
          <a:bodyPr/>
          <a:lstStyle/>
          <a:p>
            <a:r>
              <a:rPr lang="en-US" dirty="0"/>
              <a:t>What is a </a:t>
            </a:r>
            <a:r>
              <a:rPr lang="en-US" dirty="0" smtClean="0"/>
              <a:t>Trademark</a:t>
            </a:r>
            <a:r>
              <a:rPr lang="en-US" dirty="0"/>
              <a:t>?</a:t>
            </a:r>
          </a:p>
        </p:txBody>
      </p:sp>
      <p:sp>
        <p:nvSpPr>
          <p:cNvPr id="413700" name="Rectangle 4"/>
          <p:cNvSpPr>
            <a:spLocks noGrp="1" noChangeArrowheads="1"/>
          </p:cNvSpPr>
          <p:nvPr>
            <p:ph type="body" sz="half" idx="4294967295"/>
          </p:nvPr>
        </p:nvSpPr>
        <p:spPr>
          <a:xfrm>
            <a:off x="628650" y="1599904"/>
            <a:ext cx="8515350" cy="4972347"/>
          </a:xfrm>
        </p:spPr>
        <p:txBody>
          <a:bodyPr/>
          <a:lstStyle/>
          <a:p>
            <a:pPr>
              <a:buFont typeface="Wingdings" pitchFamily="2" charset="2"/>
              <a:buNone/>
            </a:pPr>
            <a:endParaRPr lang="en-US" sz="2600" u="sng" dirty="0"/>
          </a:p>
          <a:p>
            <a:pPr>
              <a:buFont typeface="Wingdings" pitchFamily="2" charset="2"/>
              <a:buNone/>
            </a:pPr>
            <a:r>
              <a:rPr lang="en-US" u="sng" dirty="0"/>
              <a:t>Word</a:t>
            </a:r>
            <a:r>
              <a:rPr lang="en-US" dirty="0"/>
              <a:t> – Tagline</a:t>
            </a:r>
          </a:p>
          <a:p>
            <a:pPr algn="ctr">
              <a:buFont typeface="Wingdings" pitchFamily="2" charset="2"/>
              <a:buNone/>
            </a:pPr>
            <a:endParaRPr lang="en-US" sz="4300" u="sng" dirty="0"/>
          </a:p>
          <a:p>
            <a:pPr algn="ctr">
              <a:buFont typeface="Wingdings" pitchFamily="2" charset="2"/>
              <a:buNone/>
            </a:pPr>
            <a:endParaRPr lang="en-US" sz="4300" u="sng" dirty="0"/>
          </a:p>
        </p:txBody>
      </p:sp>
      <p:pic>
        <p:nvPicPr>
          <p:cNvPr id="509954" name="Picture 2" descr="http://bielerandsmith.com/wordpress/wp-content/uploads/2013/07/roseBadAss-sticker_300x90.jpg"/>
          <p:cNvPicPr>
            <a:picLocks noChangeAspect="1" noChangeArrowheads="1"/>
          </p:cNvPicPr>
          <p:nvPr/>
        </p:nvPicPr>
        <p:blipFill>
          <a:blip r:embed="rId2" cstate="print"/>
          <a:srcRect/>
          <a:stretch>
            <a:fillRect/>
          </a:stretch>
        </p:blipFill>
        <p:spPr bwMode="auto">
          <a:xfrm>
            <a:off x="1927227" y="3507880"/>
            <a:ext cx="5244037" cy="1474887"/>
          </a:xfrm>
          <a:prstGeom prst="rect">
            <a:avLst/>
          </a:prstGeom>
          <a:noFill/>
        </p:spPr>
      </p:pic>
      <p:pic>
        <p:nvPicPr>
          <p:cNvPr id="5" name="Picture 4"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4" name="Rectangle 10"/>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20867" name="Rectangle 3"/>
          <p:cNvSpPr>
            <a:spLocks noGrp="1" noChangeArrowheads="1"/>
          </p:cNvSpPr>
          <p:nvPr>
            <p:ph type="body" sz="half" idx="1"/>
          </p:nvPr>
        </p:nvSpPr>
        <p:spPr>
          <a:xfrm>
            <a:off x="566740" y="1753197"/>
            <a:ext cx="3925887" cy="4266903"/>
          </a:xfrm>
        </p:spPr>
        <p:txBody>
          <a:bodyPr/>
          <a:lstStyle/>
          <a:p>
            <a:pPr>
              <a:buFont typeface="Wingdings" pitchFamily="2" charset="2"/>
              <a:buNone/>
            </a:pPr>
            <a:endParaRPr lang="en-US" sz="2600" u="sng" dirty="0"/>
          </a:p>
          <a:p>
            <a:pPr>
              <a:buFont typeface="Wingdings" pitchFamily="2" charset="2"/>
              <a:buNone/>
            </a:pPr>
            <a:r>
              <a:rPr lang="en-US" u="sng" dirty="0"/>
              <a:t>Design</a:t>
            </a:r>
            <a:r>
              <a:rPr lang="en-US" dirty="0"/>
              <a:t>: Logo</a:t>
            </a:r>
            <a:endParaRPr lang="en-US" u="sng" dirty="0"/>
          </a:p>
        </p:txBody>
      </p:sp>
      <p:pic>
        <p:nvPicPr>
          <p:cNvPr id="420883" name="Picture 19"/>
          <p:cNvPicPr>
            <a:picLocks noChangeAspect="1" noChangeArrowheads="1"/>
          </p:cNvPicPr>
          <p:nvPr/>
        </p:nvPicPr>
        <p:blipFill>
          <a:blip r:embed="rId2" cstate="print"/>
          <a:srcRect/>
          <a:stretch>
            <a:fillRect/>
          </a:stretch>
        </p:blipFill>
        <p:spPr bwMode="auto">
          <a:xfrm>
            <a:off x="3024191" y="2906614"/>
            <a:ext cx="2790825" cy="2616398"/>
          </a:xfrm>
          <a:prstGeom prst="rect">
            <a:avLst/>
          </a:prstGeom>
          <a:noFill/>
        </p:spPr>
      </p:pic>
      <p:pic>
        <p:nvPicPr>
          <p:cNvPr id="5" name="Picture 4"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23939" name="Rectangle 3"/>
          <p:cNvSpPr>
            <a:spLocks noGrp="1" noChangeArrowheads="1"/>
          </p:cNvSpPr>
          <p:nvPr>
            <p:ph type="body" sz="half" idx="1"/>
          </p:nvPr>
        </p:nvSpPr>
        <p:spPr>
          <a:xfrm>
            <a:off x="566740" y="1753197"/>
            <a:ext cx="3925887" cy="4266903"/>
          </a:xfrm>
        </p:spPr>
        <p:txBody>
          <a:bodyPr/>
          <a:lstStyle/>
          <a:p>
            <a:pPr>
              <a:buFont typeface="Wingdings" pitchFamily="2" charset="2"/>
              <a:buNone/>
            </a:pPr>
            <a:endParaRPr lang="en-US" sz="2600" dirty="0"/>
          </a:p>
          <a:p>
            <a:pPr>
              <a:buFont typeface="Wingdings" pitchFamily="2" charset="2"/>
              <a:buNone/>
            </a:pPr>
            <a:r>
              <a:rPr lang="en-US" u="sng" dirty="0"/>
              <a:t>Design</a:t>
            </a:r>
            <a:r>
              <a:rPr lang="en-US" dirty="0"/>
              <a:t>: Label </a:t>
            </a:r>
            <a:r>
              <a:rPr lang="en-US" dirty="0" smtClean="0"/>
              <a:t>Design</a:t>
            </a:r>
            <a:endParaRPr lang="en-US" u="sng" dirty="0"/>
          </a:p>
        </p:txBody>
      </p:sp>
      <p:pic>
        <p:nvPicPr>
          <p:cNvPr id="507906" name="Picture 2" descr="http://1.bp.blogspot.com/-UDGoh-IQyyU/TgMxCFKRwEI/AAAAAAAAARY/sSoi-KHqr6c/s1600/WW_front.jpg"/>
          <p:cNvPicPr>
            <a:picLocks noChangeAspect="1" noChangeArrowheads="1"/>
          </p:cNvPicPr>
          <p:nvPr/>
        </p:nvPicPr>
        <p:blipFill>
          <a:blip r:embed="rId2" cstate="print"/>
          <a:srcRect/>
          <a:stretch>
            <a:fillRect/>
          </a:stretch>
        </p:blipFill>
        <p:spPr bwMode="auto">
          <a:xfrm>
            <a:off x="4346576" y="2053830"/>
            <a:ext cx="3517662" cy="3814465"/>
          </a:xfrm>
          <a:prstGeom prst="rect">
            <a:avLst/>
          </a:prstGeom>
          <a:noFill/>
        </p:spPr>
      </p:pic>
      <p:pic>
        <p:nvPicPr>
          <p:cNvPr id="5" name="Picture 4"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dirty="0"/>
              <a:t>What is a </a:t>
            </a:r>
            <a:r>
              <a:rPr lang="en-US" dirty="0" smtClean="0"/>
              <a:t>Trademark?</a:t>
            </a:r>
            <a:endParaRPr lang="en-US" dirty="0"/>
          </a:p>
        </p:txBody>
      </p:sp>
      <p:sp>
        <p:nvSpPr>
          <p:cNvPr id="425987" name="Rectangle 3"/>
          <p:cNvSpPr>
            <a:spLocks noGrp="1" noChangeArrowheads="1"/>
          </p:cNvSpPr>
          <p:nvPr>
            <p:ph type="body" sz="half" idx="1"/>
          </p:nvPr>
        </p:nvSpPr>
        <p:spPr>
          <a:xfrm>
            <a:off x="457200" y="1599904"/>
            <a:ext cx="8420100" cy="4972347"/>
          </a:xfrm>
        </p:spPr>
        <p:txBody>
          <a:bodyPr/>
          <a:lstStyle/>
          <a:p>
            <a:pPr>
              <a:buFont typeface="Wingdings" pitchFamily="2" charset="2"/>
              <a:buNone/>
            </a:pPr>
            <a:endParaRPr lang="en-US" sz="2600" dirty="0"/>
          </a:p>
          <a:p>
            <a:pPr>
              <a:buFont typeface="Wingdings" pitchFamily="2" charset="2"/>
              <a:buNone/>
            </a:pPr>
            <a:r>
              <a:rPr lang="en-US" u="sng" dirty="0"/>
              <a:t>Configuration</a:t>
            </a:r>
            <a:r>
              <a:rPr lang="en-US" dirty="0"/>
              <a:t>: Bottle Shape</a:t>
            </a:r>
            <a:endParaRPr lang="en-US" u="sng" dirty="0"/>
          </a:p>
        </p:txBody>
      </p:sp>
      <p:pic>
        <p:nvPicPr>
          <p:cNvPr id="425996" name="Picture 12"/>
          <p:cNvPicPr>
            <a:picLocks noGrp="1" noChangeAspect="1" noChangeArrowheads="1"/>
          </p:cNvPicPr>
          <p:nvPr>
            <p:ph sz="quarter" idx="3"/>
          </p:nvPr>
        </p:nvPicPr>
        <p:blipFill>
          <a:blip r:embed="rId2" cstate="print"/>
          <a:srcRect/>
          <a:stretch>
            <a:fillRect/>
          </a:stretch>
        </p:blipFill>
        <p:spPr bwMode="auto">
          <a:xfrm>
            <a:off x="4892434" y="2653608"/>
            <a:ext cx="1375019" cy="3394718"/>
          </a:xfrm>
          <a:prstGeom prst="rect">
            <a:avLst/>
          </a:prstGeom>
          <a:noFill/>
          <a:ln w="9525">
            <a:noFill/>
            <a:miter lim="800000"/>
            <a:headEnd/>
            <a:tailEnd/>
          </a:ln>
        </p:spPr>
      </p:pic>
      <p:pic>
        <p:nvPicPr>
          <p:cNvPr id="425997" name="Picture 13"/>
          <p:cNvPicPr>
            <a:picLocks noChangeAspect="1" noChangeArrowheads="1"/>
          </p:cNvPicPr>
          <p:nvPr/>
        </p:nvPicPr>
        <p:blipFill>
          <a:blip r:embed="rId3" cstate="print"/>
          <a:srcRect/>
          <a:stretch>
            <a:fillRect/>
          </a:stretch>
        </p:blipFill>
        <p:spPr bwMode="auto">
          <a:xfrm>
            <a:off x="1933574" y="2596416"/>
            <a:ext cx="1819276" cy="3536963"/>
          </a:xfrm>
          <a:prstGeom prst="rect">
            <a:avLst/>
          </a:prstGeom>
          <a:noFill/>
          <a:ln w="9525">
            <a:noFill/>
            <a:miter lim="800000"/>
            <a:headEnd/>
            <a:tailEnd/>
          </a:ln>
        </p:spPr>
      </p:pic>
      <p:pic>
        <p:nvPicPr>
          <p:cNvPr id="7" name="Picture 6" descr="Square logo.jpeg"/>
          <p:cNvPicPr>
            <a:picLocks noChangeAspect="1"/>
          </p:cNvPicPr>
          <p:nvPr/>
        </p:nvPicPr>
        <p:blipFill>
          <a:blip r:embed="rId4"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DISCLAIMER</a:t>
            </a:r>
            <a:endParaRPr lang="en-US" sz="3600" dirty="0">
              <a:solidFill>
                <a:schemeClr val="accent1">
                  <a:lumMod val="75000"/>
                </a:schemeClr>
              </a:solidFill>
            </a:endParaRPr>
          </a:p>
        </p:txBody>
      </p:sp>
      <p:sp>
        <p:nvSpPr>
          <p:cNvPr id="4" name="Content Placeholder 2"/>
          <p:cNvSpPr>
            <a:spLocks noGrp="1"/>
          </p:cNvSpPr>
          <p:nvPr>
            <p:ph idx="1"/>
          </p:nvPr>
        </p:nvSpPr>
        <p:spPr>
          <a:xfrm>
            <a:off x="228600" y="1981201"/>
            <a:ext cx="8229600" cy="2819400"/>
          </a:xfrm>
        </p:spPr>
        <p:txBody>
          <a:bodyPr/>
          <a:lstStyle/>
          <a:p>
            <a:pPr marL="0" indent="0" eaLnBrk="1" hangingPunct="1">
              <a:buFont typeface="Wingdings" pitchFamily="-84" charset="2"/>
              <a:buNone/>
            </a:pPr>
            <a:r>
              <a:rPr lang="en-US" i="1" dirty="0">
                <a:ea typeface="ＭＳ Ｐゴシック" pitchFamily="-84" charset="-128"/>
                <a:cs typeface="ＭＳ Ｐゴシック" pitchFamily="-84" charset="-128"/>
              </a:rPr>
              <a:t>This </a:t>
            </a:r>
            <a:r>
              <a:rPr lang="en-US" i="1" dirty="0" smtClean="0">
                <a:ea typeface="ＭＳ Ｐゴシック" pitchFamily="-84" charset="-128"/>
                <a:cs typeface="ＭＳ Ｐゴシック" pitchFamily="-84" charset="-128"/>
              </a:rPr>
              <a:t>presentation is </a:t>
            </a:r>
            <a:r>
              <a:rPr lang="en-US" i="1" dirty="0">
                <a:ea typeface="ＭＳ Ｐゴシック" pitchFamily="-84" charset="-128"/>
                <a:cs typeface="ＭＳ Ｐゴシック" pitchFamily="-84" charset="-128"/>
              </a:rPr>
              <a:t>provided by Dickenson, Peatman &amp; Fogarty for educational and informational purposes only and is not intended and should not be construed as legal advice. </a:t>
            </a:r>
          </a:p>
        </p:txBody>
      </p:sp>
      <p:pic>
        <p:nvPicPr>
          <p:cNvPr id="5" name="Picture 4"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555011" name="Rectangle 3"/>
          <p:cNvSpPr>
            <a:spLocks noGrp="1" noChangeArrowheads="1"/>
          </p:cNvSpPr>
          <p:nvPr>
            <p:ph type="body" sz="half" idx="1"/>
          </p:nvPr>
        </p:nvSpPr>
        <p:spPr>
          <a:xfrm>
            <a:off x="457200" y="1599904"/>
            <a:ext cx="8420100" cy="4972347"/>
          </a:xfrm>
        </p:spPr>
        <p:txBody>
          <a:bodyPr/>
          <a:lstStyle/>
          <a:p>
            <a:pPr>
              <a:buFont typeface="Wingdings" pitchFamily="2" charset="2"/>
              <a:buNone/>
            </a:pPr>
            <a:endParaRPr lang="en-US" sz="2600" dirty="0"/>
          </a:p>
          <a:p>
            <a:pPr>
              <a:buFont typeface="Wingdings" pitchFamily="2" charset="2"/>
              <a:buNone/>
            </a:pPr>
            <a:r>
              <a:rPr lang="en-US" u="sng" dirty="0"/>
              <a:t>Product Feature</a:t>
            </a:r>
            <a:r>
              <a:rPr lang="en-US" dirty="0"/>
              <a:t>: </a:t>
            </a:r>
            <a:r>
              <a:rPr lang="en-US" dirty="0" smtClean="0"/>
              <a:t>Vine Design on Capsule</a:t>
            </a:r>
            <a:endParaRPr lang="en-US" u="sng" dirty="0"/>
          </a:p>
        </p:txBody>
      </p:sp>
      <p:pic>
        <p:nvPicPr>
          <p:cNvPr id="505857" name="Picture 1"/>
          <p:cNvPicPr>
            <a:picLocks noChangeAspect="1" noChangeArrowheads="1"/>
          </p:cNvPicPr>
          <p:nvPr/>
        </p:nvPicPr>
        <p:blipFill>
          <a:blip r:embed="rId2" cstate="print"/>
          <a:srcRect/>
          <a:stretch>
            <a:fillRect/>
          </a:stretch>
        </p:blipFill>
        <p:spPr bwMode="auto">
          <a:xfrm>
            <a:off x="314325" y="3098601"/>
            <a:ext cx="4324350" cy="2518172"/>
          </a:xfrm>
          <a:prstGeom prst="rect">
            <a:avLst/>
          </a:prstGeom>
          <a:noFill/>
          <a:ln w="9525">
            <a:noFill/>
            <a:miter lim="800000"/>
            <a:headEnd/>
            <a:tailEnd/>
          </a:ln>
        </p:spPr>
      </p:pic>
      <p:pic>
        <p:nvPicPr>
          <p:cNvPr id="505858" name="Picture 2"/>
          <p:cNvPicPr>
            <a:picLocks noChangeAspect="1" noChangeArrowheads="1"/>
          </p:cNvPicPr>
          <p:nvPr/>
        </p:nvPicPr>
        <p:blipFill>
          <a:blip r:embed="rId3" cstate="print"/>
          <a:srcRect/>
          <a:stretch>
            <a:fillRect/>
          </a:stretch>
        </p:blipFill>
        <p:spPr bwMode="auto">
          <a:xfrm>
            <a:off x="5810250" y="2687836"/>
            <a:ext cx="2362200" cy="3161109"/>
          </a:xfrm>
          <a:prstGeom prst="rect">
            <a:avLst/>
          </a:prstGeom>
          <a:noFill/>
          <a:ln w="9525">
            <a:noFill/>
            <a:miter lim="800000"/>
            <a:headEnd/>
            <a:tailEnd/>
          </a:ln>
        </p:spPr>
      </p:pic>
      <p:pic>
        <p:nvPicPr>
          <p:cNvPr id="6" name="Picture 5" descr="Square logo.jpeg"/>
          <p:cNvPicPr>
            <a:picLocks noChangeAspect="1"/>
          </p:cNvPicPr>
          <p:nvPr/>
        </p:nvPicPr>
        <p:blipFill>
          <a:blip r:embed="rId4"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dirty="0"/>
              <a:t>What is a </a:t>
            </a:r>
            <a:r>
              <a:rPr lang="en-US" dirty="0" smtClean="0"/>
              <a:t>Trademark</a:t>
            </a:r>
            <a:r>
              <a:rPr lang="en-US" dirty="0"/>
              <a:t>?</a:t>
            </a:r>
          </a:p>
        </p:txBody>
      </p:sp>
      <p:sp>
        <p:nvSpPr>
          <p:cNvPr id="429059" name="Rectangle 3"/>
          <p:cNvSpPr>
            <a:spLocks noGrp="1" noChangeArrowheads="1"/>
          </p:cNvSpPr>
          <p:nvPr>
            <p:ph type="body" idx="1"/>
          </p:nvPr>
        </p:nvSpPr>
        <p:spPr/>
        <p:txBody>
          <a:bodyPr/>
          <a:lstStyle/>
          <a:p>
            <a:pPr>
              <a:buFont typeface="Wingdings" pitchFamily="2" charset="2"/>
              <a:buNone/>
            </a:pPr>
            <a:endParaRPr lang="en-US" u="sng" dirty="0"/>
          </a:p>
          <a:p>
            <a:pPr>
              <a:buFont typeface="Wingdings" pitchFamily="2" charset="2"/>
              <a:buNone/>
            </a:pPr>
            <a:r>
              <a:rPr lang="en-US" sz="3400" u="sng" dirty="0"/>
              <a:t>Configuration</a:t>
            </a:r>
            <a:endParaRPr lang="en-US" sz="3400" dirty="0"/>
          </a:p>
          <a:p>
            <a:pPr>
              <a:buFont typeface="Wingdings" pitchFamily="2" charset="2"/>
              <a:buNone/>
            </a:pPr>
            <a:endParaRPr lang="en-US" sz="3400" dirty="0"/>
          </a:p>
          <a:p>
            <a:pPr>
              <a:buFont typeface="Wingdings" pitchFamily="2" charset="2"/>
              <a:buNone/>
            </a:pPr>
            <a:endParaRPr lang="en-US" dirty="0"/>
          </a:p>
          <a:p>
            <a:pPr>
              <a:buFont typeface="Wingdings" pitchFamily="2" charset="2"/>
              <a:buNone/>
            </a:pPr>
            <a:r>
              <a:rPr lang="en-US" sz="3400" dirty="0"/>
              <a:t>		Overall </a:t>
            </a:r>
          </a:p>
          <a:p>
            <a:pPr>
              <a:buFont typeface="Wingdings" pitchFamily="2" charset="2"/>
              <a:buNone/>
            </a:pPr>
            <a:r>
              <a:rPr lang="en-US" sz="3400" dirty="0"/>
              <a:t>		“Trade Dress”</a:t>
            </a:r>
            <a:endParaRPr lang="en-US" sz="3400" u="sng" dirty="0"/>
          </a:p>
        </p:txBody>
      </p:sp>
      <p:pic>
        <p:nvPicPr>
          <p:cNvPr id="504834" name="Picture 2" descr="Schucks Chardonnay, North Coast, USA"/>
          <p:cNvPicPr>
            <a:picLocks noChangeAspect="1" noChangeArrowheads="1"/>
          </p:cNvPicPr>
          <p:nvPr/>
        </p:nvPicPr>
        <p:blipFill>
          <a:blip r:embed="rId2" cstate="print"/>
          <a:srcRect/>
          <a:stretch>
            <a:fillRect/>
          </a:stretch>
        </p:blipFill>
        <p:spPr bwMode="auto">
          <a:xfrm>
            <a:off x="5470528" y="1211962"/>
            <a:ext cx="3349625" cy="4663773"/>
          </a:xfrm>
          <a:prstGeom prst="rect">
            <a:avLst/>
          </a:prstGeom>
          <a:noFill/>
        </p:spPr>
      </p:pic>
      <p:pic>
        <p:nvPicPr>
          <p:cNvPr id="5" name="Picture 4"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a:t>Adoption of Marks</a:t>
            </a:r>
          </a:p>
        </p:txBody>
      </p:sp>
      <p:sp>
        <p:nvSpPr>
          <p:cNvPr id="541699"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sz="2800" dirty="0"/>
              <a:t>Self-Help “Knock-Out” Searching</a:t>
            </a:r>
          </a:p>
          <a:p>
            <a:pPr>
              <a:buFont typeface="Wingdings" pitchFamily="2" charset="2"/>
              <a:buNone/>
            </a:pPr>
            <a:endParaRPr lang="en-US" sz="2800" dirty="0"/>
          </a:p>
          <a:p>
            <a:pPr>
              <a:buFont typeface="Wingdings" pitchFamily="2" charset="2"/>
              <a:buChar char="Ø"/>
            </a:pPr>
            <a:r>
              <a:rPr lang="en-US" sz="2800" dirty="0"/>
              <a:t>Google</a:t>
            </a:r>
          </a:p>
          <a:p>
            <a:pPr>
              <a:buFont typeface="Wingdings" pitchFamily="2" charset="2"/>
              <a:buChar char="Ø"/>
            </a:pPr>
            <a:endParaRPr lang="en-US" sz="2800" dirty="0"/>
          </a:p>
          <a:p>
            <a:pPr>
              <a:buFont typeface="Wingdings" pitchFamily="2" charset="2"/>
              <a:buChar char="Ø"/>
            </a:pPr>
            <a:r>
              <a:rPr lang="en-US" sz="2800" dirty="0"/>
              <a:t>USPTO TEAS Database</a:t>
            </a:r>
          </a:p>
          <a:p>
            <a:pPr>
              <a:buFont typeface="Wingdings" pitchFamily="2" charset="2"/>
              <a:buChar char="Ø"/>
            </a:pPr>
            <a:endParaRPr lang="en-US" sz="2800" dirty="0"/>
          </a:p>
          <a:p>
            <a:pPr>
              <a:buFont typeface="Wingdings" pitchFamily="2" charset="2"/>
              <a:buChar char="Ø"/>
            </a:pPr>
            <a:r>
              <a:rPr lang="en-US" sz="2800" dirty="0"/>
              <a:t>TTB COLA Database</a:t>
            </a:r>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dirty="0"/>
              <a:t>Registration of Marks</a:t>
            </a:r>
          </a:p>
        </p:txBody>
      </p:sp>
      <p:sp>
        <p:nvSpPr>
          <p:cNvPr id="544771"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Char char="Ø"/>
            </a:pPr>
            <a:r>
              <a:rPr lang="en-US" dirty="0"/>
              <a:t>State</a:t>
            </a:r>
          </a:p>
          <a:p>
            <a:pPr>
              <a:buFont typeface="Wingdings" pitchFamily="2" charset="2"/>
              <a:buChar char="Ø"/>
            </a:pPr>
            <a:endParaRPr lang="en-US" dirty="0"/>
          </a:p>
          <a:p>
            <a:pPr>
              <a:buFont typeface="Wingdings" pitchFamily="2" charset="2"/>
              <a:buChar char="Ø"/>
            </a:pPr>
            <a:r>
              <a:rPr lang="en-US" dirty="0"/>
              <a:t>Federal</a:t>
            </a:r>
          </a:p>
          <a:p>
            <a:pPr>
              <a:buFont typeface="Wingdings" pitchFamily="2" charset="2"/>
              <a:buChar char="Ø"/>
            </a:pPr>
            <a:endParaRPr lang="en-US" dirty="0"/>
          </a:p>
          <a:p>
            <a:pPr>
              <a:buFont typeface="Wingdings" pitchFamily="2" charset="2"/>
              <a:buChar char="Ø"/>
            </a:pPr>
            <a:r>
              <a:rPr lang="en-US" dirty="0"/>
              <a:t>International</a:t>
            </a:r>
          </a:p>
          <a:p>
            <a:pPr>
              <a:buFont typeface="Wingdings" pitchFamily="2" charset="2"/>
              <a:buNone/>
            </a:pPr>
            <a:endParaRPr lang="en-US" dirty="0"/>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dirty="0"/>
              <a:t>COLA Protection?</a:t>
            </a:r>
          </a:p>
        </p:txBody>
      </p:sp>
      <p:sp>
        <p:nvSpPr>
          <p:cNvPr id="552963"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dirty="0"/>
              <a:t>	</a:t>
            </a:r>
            <a:r>
              <a:rPr lang="en-US" b="1" dirty="0"/>
              <a:t>A COLA DOES NOT PROVIDE ANY RIGHT TO USE A MARK!!!</a:t>
            </a:r>
          </a:p>
          <a:p>
            <a:pPr>
              <a:buFont typeface="Wingdings" pitchFamily="2" charset="2"/>
              <a:buNone/>
            </a:pPr>
            <a:endParaRPr lang="en-US" dirty="0"/>
          </a:p>
          <a:p>
            <a:pPr>
              <a:buFont typeface="Wingdings" pitchFamily="2" charset="2"/>
              <a:buChar char="Ø"/>
            </a:pPr>
            <a:r>
              <a:rPr lang="en-US" dirty="0"/>
              <a:t>The application for a COLA expressly states that a COLA does not confer any trademark protection</a:t>
            </a:r>
          </a:p>
          <a:p>
            <a:pPr>
              <a:buFont typeface="Wingdings" pitchFamily="2" charset="2"/>
              <a:buNone/>
            </a:pPr>
            <a:endParaRPr lang="en-US" dirty="0"/>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p:txBody>
          <a:bodyPr/>
          <a:lstStyle/>
          <a:p>
            <a:r>
              <a:rPr lang="en-US" altLang="en-US" sz="3600" dirty="0" smtClean="0">
                <a:solidFill>
                  <a:schemeClr val="accent1">
                    <a:lumMod val="75000"/>
                  </a:schemeClr>
                </a:solidFill>
              </a:rPr>
              <a:t>2. Class / Type</a:t>
            </a:r>
          </a:p>
        </p:txBody>
      </p:sp>
      <p:sp>
        <p:nvSpPr>
          <p:cNvPr id="17411" name="Rectangle 10"/>
          <p:cNvSpPr>
            <a:spLocks noGrp="1" noChangeArrowheads="1"/>
          </p:cNvSpPr>
          <p:nvPr>
            <p:ph type="body" sz="half" idx="1"/>
          </p:nvPr>
        </p:nvSpPr>
        <p:spPr>
          <a:xfrm>
            <a:off x="1905000" y="3200400"/>
            <a:ext cx="3048000" cy="3657600"/>
          </a:xfrm>
        </p:spPr>
        <p:txBody>
          <a:bodyPr/>
          <a:lstStyle/>
          <a:p>
            <a:pPr>
              <a:buSzPct val="100000"/>
              <a:buFont typeface="Wingdings" pitchFamily="2" charset="2"/>
              <a:buChar char="§"/>
            </a:pPr>
            <a:r>
              <a:rPr lang="en-US" altLang="en-US" sz="1800" dirty="0" smtClean="0"/>
              <a:t>Grape wine, which includes</a:t>
            </a:r>
          </a:p>
          <a:p>
            <a:pPr lvl="1">
              <a:buSzPct val="90000"/>
              <a:buFont typeface="Wingdings" pitchFamily="2" charset="2"/>
              <a:buChar char="§"/>
            </a:pPr>
            <a:r>
              <a:rPr lang="en-US" altLang="en-US" sz="1500" dirty="0" smtClean="0"/>
              <a:t>Table Wine (no more than 14% ABV) (includes Light Wine, Red Table Wine, Light White Wine, etc.)</a:t>
            </a:r>
          </a:p>
          <a:p>
            <a:pPr lvl="1">
              <a:buSzPct val="90000"/>
              <a:buFont typeface="Wingdings" pitchFamily="2" charset="2"/>
              <a:buChar char="§"/>
            </a:pPr>
            <a:r>
              <a:rPr lang="en-US" altLang="en-US" sz="1500" dirty="0" smtClean="0"/>
              <a:t>Dessert Wine (over 14%, but less than 24% ABV)</a:t>
            </a:r>
          </a:p>
          <a:p>
            <a:pPr>
              <a:buSzPct val="100000"/>
              <a:buFont typeface="Wingdings" pitchFamily="2" charset="2"/>
              <a:buChar char="§"/>
            </a:pPr>
            <a:r>
              <a:rPr lang="en-US" altLang="en-US" sz="1800" dirty="0" smtClean="0"/>
              <a:t>Sparkling grape wine </a:t>
            </a:r>
          </a:p>
          <a:p>
            <a:pPr>
              <a:buSzPct val="100000"/>
              <a:buFont typeface="Wingdings" pitchFamily="2" charset="2"/>
              <a:buChar char="§"/>
            </a:pPr>
            <a:r>
              <a:rPr lang="en-US" altLang="en-US" sz="1800" dirty="0" smtClean="0"/>
              <a:t>Carbonated grape wine</a:t>
            </a:r>
          </a:p>
          <a:p>
            <a:pPr>
              <a:buSzPct val="100000"/>
              <a:buFont typeface="Wingdings" pitchFamily="2" charset="2"/>
              <a:buChar char="§"/>
            </a:pPr>
            <a:r>
              <a:rPr lang="en-US" altLang="en-US" sz="1800" dirty="0" smtClean="0"/>
              <a:t>Citrus wine</a:t>
            </a:r>
          </a:p>
          <a:p>
            <a:pPr>
              <a:buSzPct val="100000"/>
              <a:buFont typeface="Wingdings" pitchFamily="2" charset="2"/>
              <a:buChar char="§"/>
            </a:pPr>
            <a:r>
              <a:rPr lang="en-US" altLang="en-US" sz="1800" dirty="0" smtClean="0"/>
              <a:t>Fruit wine</a:t>
            </a:r>
          </a:p>
        </p:txBody>
      </p:sp>
      <p:sp>
        <p:nvSpPr>
          <p:cNvPr id="17412" name="Rectangle 11"/>
          <p:cNvSpPr>
            <a:spLocks noGrp="1" noChangeArrowheads="1"/>
          </p:cNvSpPr>
          <p:nvPr>
            <p:ph type="body" sz="half" idx="2"/>
          </p:nvPr>
        </p:nvSpPr>
        <p:spPr>
          <a:xfrm>
            <a:off x="5105400" y="3200400"/>
            <a:ext cx="4038600" cy="3535362"/>
          </a:xfrm>
        </p:spPr>
        <p:txBody>
          <a:bodyPr/>
          <a:lstStyle/>
          <a:p>
            <a:pPr>
              <a:buSzPct val="100000"/>
              <a:buFont typeface="Wingdings" pitchFamily="2" charset="2"/>
              <a:buChar char="§"/>
            </a:pPr>
            <a:r>
              <a:rPr lang="en-US" altLang="en-US" sz="1800" dirty="0" smtClean="0"/>
              <a:t>Wine from other agricultural products</a:t>
            </a:r>
          </a:p>
          <a:p>
            <a:pPr>
              <a:buSzPct val="100000"/>
              <a:buFont typeface="Wingdings" pitchFamily="2" charset="2"/>
              <a:buChar char="§"/>
            </a:pPr>
            <a:r>
              <a:rPr lang="en-US" altLang="en-US" sz="1800" dirty="0" smtClean="0"/>
              <a:t>Aperitif wine </a:t>
            </a:r>
          </a:p>
          <a:p>
            <a:pPr>
              <a:buSzPct val="100000"/>
              <a:buFont typeface="Wingdings" pitchFamily="2" charset="2"/>
              <a:buChar char="§"/>
            </a:pPr>
            <a:r>
              <a:rPr lang="en-US" altLang="en-US" sz="1800" dirty="0" smtClean="0"/>
              <a:t>Imitation and substandard or other than standard wine</a:t>
            </a:r>
          </a:p>
          <a:p>
            <a:pPr>
              <a:buSzPct val="100000"/>
              <a:buFont typeface="Wingdings" pitchFamily="2" charset="2"/>
              <a:buChar char="§"/>
            </a:pPr>
            <a:r>
              <a:rPr lang="en-US" altLang="en-US" sz="1800" dirty="0" err="1" smtClean="0"/>
              <a:t>Retsina</a:t>
            </a:r>
            <a:r>
              <a:rPr lang="en-US" altLang="en-US" sz="1800" dirty="0" smtClean="0"/>
              <a:t> wine **</a:t>
            </a:r>
          </a:p>
        </p:txBody>
      </p:sp>
      <p:sp>
        <p:nvSpPr>
          <p:cNvPr id="14342" name="Text Box 5"/>
          <p:cNvSpPr txBox="1">
            <a:spLocks noChangeArrowheads="1"/>
          </p:cNvSpPr>
          <p:nvPr/>
        </p:nvSpPr>
        <p:spPr bwMode="auto">
          <a:xfrm>
            <a:off x="0" y="6248400"/>
            <a:ext cx="1828800" cy="40011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wrap="square">
            <a:spAutoFit/>
          </a:bodyPr>
          <a:lstStyle/>
          <a:p>
            <a:pPr algn="ctr">
              <a:spcBef>
                <a:spcPct val="50000"/>
              </a:spcBef>
              <a:defRPr/>
            </a:pPr>
            <a:r>
              <a:rPr lang="en-US" altLang="en-US" sz="2000" dirty="0"/>
              <a:t>27 CFR 4.21</a:t>
            </a:r>
          </a:p>
        </p:txBody>
      </p:sp>
      <p:sp>
        <p:nvSpPr>
          <p:cNvPr id="17415" name="Rectangle 6"/>
          <p:cNvSpPr>
            <a:spLocks noChangeArrowheads="1"/>
          </p:cNvSpPr>
          <p:nvPr/>
        </p:nvSpPr>
        <p:spPr bwMode="auto">
          <a:xfrm>
            <a:off x="1219200" y="1295400"/>
            <a:ext cx="6629400" cy="701675"/>
          </a:xfrm>
          <a:prstGeom prst="rect">
            <a:avLst/>
          </a:prstGeom>
          <a:noFill/>
          <a:ln w="9525">
            <a:noFill/>
            <a:miter lim="800000"/>
            <a:headEnd/>
            <a:tailEnd/>
          </a:ln>
        </p:spPr>
        <p:txBody>
          <a:bodyPr anchor="b"/>
          <a:lstStyle/>
          <a:p>
            <a:pPr algn="ctr" eaLnBrk="0" hangingPunct="0"/>
            <a:endParaRPr lang="en-US" altLang="en-US" sz="3200" dirty="0">
              <a:solidFill>
                <a:schemeClr val="hlink"/>
              </a:solidFill>
              <a:latin typeface="Broadway" pitchFamily="82" charset="0"/>
            </a:endParaRPr>
          </a:p>
        </p:txBody>
      </p:sp>
      <p:sp>
        <p:nvSpPr>
          <p:cNvPr id="17416" name="Rectangle 8"/>
          <p:cNvSpPr>
            <a:spLocks noChangeArrowheads="1"/>
          </p:cNvSpPr>
          <p:nvPr/>
        </p:nvSpPr>
        <p:spPr bwMode="auto">
          <a:xfrm>
            <a:off x="580504" y="2667000"/>
            <a:ext cx="7627409" cy="584775"/>
          </a:xfrm>
          <a:prstGeom prst="rect">
            <a:avLst/>
          </a:prstGeom>
          <a:noFill/>
          <a:ln w="9525">
            <a:noFill/>
            <a:miter lim="800000"/>
            <a:headEnd/>
            <a:tailEnd/>
          </a:ln>
        </p:spPr>
        <p:txBody>
          <a:bodyPr wrap="none">
            <a:spAutoFit/>
          </a:bodyPr>
          <a:lstStyle/>
          <a:p>
            <a:pPr algn="ctr" eaLnBrk="0" hangingPunct="0"/>
            <a:r>
              <a:rPr lang="en-US" altLang="en-US" sz="3200" b="1" dirty="0" smtClean="0">
                <a:solidFill>
                  <a:srgbClr val="000066"/>
                </a:solidFill>
              </a:rPr>
              <a:t>Nine</a:t>
            </a:r>
            <a:r>
              <a:rPr lang="en-US" altLang="en-US" sz="3200" dirty="0">
                <a:solidFill>
                  <a:srgbClr val="000066"/>
                </a:solidFill>
              </a:rPr>
              <a:t> </a:t>
            </a:r>
            <a:r>
              <a:rPr lang="en-US" altLang="en-US" sz="3200" dirty="0" smtClean="0">
                <a:solidFill>
                  <a:srgbClr val="000066"/>
                </a:solidFill>
              </a:rPr>
              <a:t>“</a:t>
            </a:r>
            <a:r>
              <a:rPr lang="en-US" altLang="en-US" sz="3200" b="1" dirty="0" smtClean="0">
                <a:solidFill>
                  <a:srgbClr val="000066"/>
                </a:solidFill>
              </a:rPr>
              <a:t>Classes” / Standards of Identity:</a:t>
            </a:r>
            <a:endParaRPr lang="en-US" altLang="en-US" sz="3200" b="1" dirty="0">
              <a:solidFill>
                <a:srgbClr val="000066"/>
              </a:solidFill>
            </a:endParaRPr>
          </a:p>
        </p:txBody>
      </p:sp>
      <p:grpSp>
        <p:nvGrpSpPr>
          <p:cNvPr id="15" name="Group 14"/>
          <p:cNvGrpSpPr/>
          <p:nvPr/>
        </p:nvGrpSpPr>
        <p:grpSpPr>
          <a:xfrm>
            <a:off x="1524000" y="914400"/>
            <a:ext cx="4876800" cy="1873250"/>
            <a:chOff x="609600" y="3079750"/>
            <a:chExt cx="4876800" cy="1873250"/>
          </a:xfrm>
        </p:grpSpPr>
        <p:sp>
          <p:nvSpPr>
            <p:cNvPr id="17413" name="Text Box 4"/>
            <p:cNvSpPr txBox="1">
              <a:spLocks noChangeArrowheads="1"/>
            </p:cNvSpPr>
            <p:nvPr/>
          </p:nvSpPr>
          <p:spPr bwMode="auto">
            <a:xfrm>
              <a:off x="2574925" y="3079750"/>
              <a:ext cx="184150" cy="366713"/>
            </a:xfrm>
            <a:prstGeom prst="rect">
              <a:avLst/>
            </a:prstGeom>
            <a:noFill/>
            <a:ln w="9525">
              <a:noFill/>
              <a:miter lim="800000"/>
              <a:headEnd/>
              <a:tailEnd/>
            </a:ln>
          </p:spPr>
          <p:txBody>
            <a:bodyPr wrap="none">
              <a:spAutoFit/>
            </a:bodyPr>
            <a:lstStyle/>
            <a:p>
              <a:pPr eaLnBrk="0" hangingPunct="0"/>
              <a:endParaRPr lang="en-US" altLang="en-US" dirty="0">
                <a:latin typeface="Tahoma" pitchFamily="34" charset="0"/>
              </a:endParaRPr>
            </a:p>
          </p:txBody>
        </p:sp>
        <p:grpSp>
          <p:nvGrpSpPr>
            <p:cNvPr id="9" name="Group 8"/>
            <p:cNvGrpSpPr/>
            <p:nvPr/>
          </p:nvGrpSpPr>
          <p:grpSpPr>
            <a:xfrm>
              <a:off x="609600" y="3733800"/>
              <a:ext cx="4876800" cy="1143000"/>
              <a:chOff x="609600" y="3733800"/>
              <a:chExt cx="4876800" cy="1143000"/>
            </a:xfrm>
          </p:grpSpPr>
          <p:pic>
            <p:nvPicPr>
              <p:cNvPr id="10" name="Picture 2" descr="Infographic on How to Read a US Wine Label"/>
              <p:cNvPicPr>
                <a:picLocks noChangeAspect="1" noChangeArrowheads="1"/>
              </p:cNvPicPr>
              <p:nvPr/>
            </p:nvPicPr>
            <p:blipFill>
              <a:blip r:embed="rId2" cstate="print"/>
              <a:srcRect l="13296" t="52122" r="29815" b="29696"/>
              <a:stretch>
                <a:fillRect/>
              </a:stretch>
            </p:blipFill>
            <p:spPr bwMode="auto">
              <a:xfrm>
                <a:off x="609600" y="3733800"/>
                <a:ext cx="4876800" cy="1143000"/>
              </a:xfrm>
              <a:prstGeom prst="rect">
                <a:avLst/>
              </a:prstGeom>
              <a:noFill/>
            </p:spPr>
          </p:pic>
          <p:sp>
            <p:nvSpPr>
              <p:cNvPr id="12" name="Rounded Rectangle 11"/>
              <p:cNvSpPr/>
              <p:nvPr/>
            </p:nvSpPr>
            <p:spPr>
              <a:xfrm>
                <a:off x="762000" y="3801506"/>
                <a:ext cx="1066800" cy="421244"/>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4" name="Rectangle 13"/>
            <p:cNvSpPr/>
            <p:nvPr/>
          </p:nvSpPr>
          <p:spPr>
            <a:xfrm>
              <a:off x="609600" y="4343400"/>
              <a:ext cx="1447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p:txBody>
          <a:bodyPr/>
          <a:lstStyle/>
          <a:p>
            <a:r>
              <a:rPr lang="en-US" altLang="en-US" dirty="0" smtClean="0"/>
              <a:t>2. Class / Type</a:t>
            </a:r>
          </a:p>
        </p:txBody>
      </p:sp>
      <p:sp>
        <p:nvSpPr>
          <p:cNvPr id="17415" name="Rectangle 6"/>
          <p:cNvSpPr>
            <a:spLocks noChangeArrowheads="1"/>
          </p:cNvSpPr>
          <p:nvPr/>
        </p:nvSpPr>
        <p:spPr bwMode="auto">
          <a:xfrm>
            <a:off x="1219200" y="1295400"/>
            <a:ext cx="6629400" cy="701675"/>
          </a:xfrm>
          <a:prstGeom prst="rect">
            <a:avLst/>
          </a:prstGeom>
          <a:noFill/>
          <a:ln w="9525">
            <a:noFill/>
            <a:miter lim="800000"/>
            <a:headEnd/>
            <a:tailEnd/>
          </a:ln>
        </p:spPr>
        <p:txBody>
          <a:bodyPr anchor="b"/>
          <a:lstStyle/>
          <a:p>
            <a:pPr algn="ctr" eaLnBrk="0" hangingPunct="0"/>
            <a:endParaRPr lang="en-US" altLang="en-US" sz="3200" dirty="0">
              <a:solidFill>
                <a:schemeClr val="hlink"/>
              </a:solidFill>
              <a:latin typeface="Broadway" pitchFamily="82" charset="0"/>
            </a:endParaRPr>
          </a:p>
        </p:txBody>
      </p:sp>
      <p:sp>
        <p:nvSpPr>
          <p:cNvPr id="17416" name="Rectangle 8"/>
          <p:cNvSpPr>
            <a:spLocks noChangeArrowheads="1"/>
          </p:cNvSpPr>
          <p:nvPr/>
        </p:nvSpPr>
        <p:spPr bwMode="auto">
          <a:xfrm>
            <a:off x="1568056" y="2844225"/>
            <a:ext cx="5652318" cy="584775"/>
          </a:xfrm>
          <a:prstGeom prst="rect">
            <a:avLst/>
          </a:prstGeom>
          <a:noFill/>
          <a:ln w="9525">
            <a:noFill/>
            <a:miter lim="800000"/>
            <a:headEnd/>
            <a:tailEnd/>
          </a:ln>
        </p:spPr>
        <p:txBody>
          <a:bodyPr wrap="none">
            <a:spAutoFit/>
          </a:bodyPr>
          <a:lstStyle/>
          <a:p>
            <a:pPr algn="ctr" eaLnBrk="0" hangingPunct="0"/>
            <a:r>
              <a:rPr lang="en-US" altLang="en-US" sz="3200" b="1" dirty="0" smtClean="0">
                <a:solidFill>
                  <a:srgbClr val="000066"/>
                </a:solidFill>
              </a:rPr>
              <a:t>Use of Grape Variety Names</a:t>
            </a:r>
            <a:endParaRPr lang="en-US" altLang="en-US" sz="3200" b="1" dirty="0">
              <a:solidFill>
                <a:srgbClr val="000066"/>
              </a:solidFill>
            </a:endParaRPr>
          </a:p>
        </p:txBody>
      </p:sp>
      <p:grpSp>
        <p:nvGrpSpPr>
          <p:cNvPr id="2" name="Group 14"/>
          <p:cNvGrpSpPr/>
          <p:nvPr/>
        </p:nvGrpSpPr>
        <p:grpSpPr>
          <a:xfrm>
            <a:off x="1981200" y="914400"/>
            <a:ext cx="4876800" cy="1873250"/>
            <a:chOff x="609600" y="3079750"/>
            <a:chExt cx="4876800" cy="1873250"/>
          </a:xfrm>
        </p:grpSpPr>
        <p:sp>
          <p:nvSpPr>
            <p:cNvPr id="17413" name="Text Box 4"/>
            <p:cNvSpPr txBox="1">
              <a:spLocks noChangeArrowheads="1"/>
            </p:cNvSpPr>
            <p:nvPr/>
          </p:nvSpPr>
          <p:spPr bwMode="auto">
            <a:xfrm>
              <a:off x="2574925" y="3079750"/>
              <a:ext cx="184150" cy="366713"/>
            </a:xfrm>
            <a:prstGeom prst="rect">
              <a:avLst/>
            </a:prstGeom>
            <a:noFill/>
            <a:ln w="9525">
              <a:noFill/>
              <a:miter lim="800000"/>
              <a:headEnd/>
              <a:tailEnd/>
            </a:ln>
          </p:spPr>
          <p:txBody>
            <a:bodyPr wrap="none">
              <a:spAutoFit/>
            </a:bodyPr>
            <a:lstStyle/>
            <a:p>
              <a:pPr eaLnBrk="0" hangingPunct="0"/>
              <a:endParaRPr lang="en-US" altLang="en-US" dirty="0">
                <a:latin typeface="Tahoma" pitchFamily="34" charset="0"/>
              </a:endParaRPr>
            </a:p>
          </p:txBody>
        </p:sp>
        <p:grpSp>
          <p:nvGrpSpPr>
            <p:cNvPr id="3" name="Group 8"/>
            <p:cNvGrpSpPr/>
            <p:nvPr/>
          </p:nvGrpSpPr>
          <p:grpSpPr>
            <a:xfrm>
              <a:off x="609600" y="3733800"/>
              <a:ext cx="4876800" cy="1143000"/>
              <a:chOff x="609600" y="3733800"/>
              <a:chExt cx="4876800" cy="1143000"/>
            </a:xfrm>
          </p:grpSpPr>
          <p:pic>
            <p:nvPicPr>
              <p:cNvPr id="10" name="Picture 2" descr="Infographic on How to Read a US Wine Label"/>
              <p:cNvPicPr>
                <a:picLocks noChangeAspect="1" noChangeArrowheads="1"/>
              </p:cNvPicPr>
              <p:nvPr/>
            </p:nvPicPr>
            <p:blipFill>
              <a:blip r:embed="rId2" cstate="print"/>
              <a:srcRect l="13296" t="52122" r="29815" b="29696"/>
              <a:stretch>
                <a:fillRect/>
              </a:stretch>
            </p:blipFill>
            <p:spPr bwMode="auto">
              <a:xfrm>
                <a:off x="609600" y="3733800"/>
                <a:ext cx="4876800" cy="1143000"/>
              </a:xfrm>
              <a:prstGeom prst="rect">
                <a:avLst/>
              </a:prstGeom>
              <a:noFill/>
            </p:spPr>
          </p:pic>
          <p:sp>
            <p:nvSpPr>
              <p:cNvPr id="12" name="Rounded Rectangle 11"/>
              <p:cNvSpPr/>
              <p:nvPr/>
            </p:nvSpPr>
            <p:spPr>
              <a:xfrm>
                <a:off x="762000" y="3801506"/>
                <a:ext cx="1066800" cy="421244"/>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4" name="Rectangle 13"/>
            <p:cNvSpPr/>
            <p:nvPr/>
          </p:nvSpPr>
          <p:spPr>
            <a:xfrm>
              <a:off x="609600" y="4343400"/>
              <a:ext cx="1447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3"/>
          <p:cNvSpPr txBox="1">
            <a:spLocks noChangeArrowheads="1"/>
          </p:cNvSpPr>
          <p:nvPr/>
        </p:nvSpPr>
        <p:spPr bwMode="auto">
          <a:xfrm>
            <a:off x="457200" y="3467100"/>
            <a:ext cx="8305800" cy="278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lvl="0" indent="-319088" eaLnBrk="0" hangingPunct="0">
              <a:lnSpc>
                <a:spcPct val="90000"/>
              </a:lnSpc>
              <a:spcBef>
                <a:spcPts val="700"/>
              </a:spcBef>
              <a:buClr>
                <a:schemeClr val="accent2"/>
              </a:buClr>
              <a:buSzPct val="110000"/>
              <a:buFont typeface="Wingdings" pitchFamily="2" charset="2"/>
              <a:buChar char="§"/>
            </a:pPr>
            <a:r>
              <a:rPr lang="en-US" altLang="en-US" sz="2000" dirty="0" smtClean="0">
                <a:solidFill>
                  <a:schemeClr val="bg1"/>
                </a:solidFill>
                <a:latin typeface="+mn-lt"/>
              </a:rPr>
              <a:t>One or more grape varieties can be used as the “type” designation for grape wine only </a:t>
            </a:r>
            <a:r>
              <a:rPr lang="en-US" altLang="en-US" sz="2000" b="1" u="sng" dirty="0" smtClean="0">
                <a:solidFill>
                  <a:schemeClr val="bg1"/>
                </a:solidFill>
                <a:latin typeface="+mn-lt"/>
              </a:rPr>
              <a:t>BUT THEN</a:t>
            </a:r>
            <a:r>
              <a:rPr lang="en-US" altLang="en-US" sz="2000" dirty="0" smtClean="0">
                <a:solidFill>
                  <a:schemeClr val="bg1"/>
                </a:solidFill>
                <a:latin typeface="+mn-lt"/>
              </a:rPr>
              <a:t> wine must also be labeled with an Appellation of Origin “in direct conjunction” with the type designation and name of grape variety name has been approved by TTB  (listed in 27 CFR 4.91)</a:t>
            </a:r>
          </a:p>
          <a:p>
            <a:pPr marL="319088" lvl="0" indent="-319088" eaLnBrk="0" hangingPunct="0">
              <a:lnSpc>
                <a:spcPct val="90000"/>
              </a:lnSpc>
              <a:spcBef>
                <a:spcPts val="700"/>
              </a:spcBef>
              <a:buClr>
                <a:schemeClr val="accent2"/>
              </a:buClr>
              <a:buSzPct val="110000"/>
              <a:buFont typeface="Wingdings" pitchFamily="2" charset="2"/>
              <a:buChar char="§"/>
            </a:pPr>
            <a:r>
              <a:rPr lang="en-US" altLang="en-US" sz="2000" dirty="0" smtClean="0">
                <a:solidFill>
                  <a:schemeClr val="bg1"/>
                </a:solidFill>
                <a:latin typeface="+mn-lt"/>
              </a:rPr>
              <a:t>Single </a:t>
            </a:r>
            <a:r>
              <a:rPr kumimoji="0" lang="en-US" altLang="en-US" sz="2000" b="0" i="0" u="none" strike="noStrike" kern="1200" cap="none" spc="0" normalizeH="0" baseline="0" noProof="0" dirty="0" smtClean="0">
                <a:ln>
                  <a:noFill/>
                </a:ln>
                <a:solidFill>
                  <a:schemeClr val="bg1"/>
                </a:solidFill>
                <a:effectLst/>
                <a:uLnTx/>
                <a:uFillTx/>
                <a:latin typeface="+mn-lt"/>
                <a:ea typeface="+mn-ea"/>
                <a:cs typeface="+mn-cs"/>
              </a:rPr>
              <a:t>variety designation may be used if </a:t>
            </a:r>
            <a:r>
              <a:rPr kumimoji="0" lang="en-US" altLang="en-US" sz="2000" b="0" i="0" u="none" strike="noStrike" kern="1200" cap="none" spc="0" normalizeH="0" noProof="0" dirty="0" smtClean="0">
                <a:ln>
                  <a:noFill/>
                </a:ln>
                <a:solidFill>
                  <a:schemeClr val="bg1"/>
                </a:solidFill>
                <a:effectLst/>
                <a:uLnTx/>
                <a:uFillTx/>
                <a:latin typeface="+mn-lt"/>
                <a:ea typeface="+mn-ea"/>
                <a:cs typeface="+mn-cs"/>
              </a:rPr>
              <a:t>75% of content </a:t>
            </a:r>
            <a:r>
              <a:rPr lang="en-US" altLang="en-US" sz="2000" dirty="0" smtClean="0">
                <a:solidFill>
                  <a:schemeClr val="bg1"/>
                </a:solidFill>
                <a:latin typeface="+mn-lt"/>
              </a:rPr>
              <a:t>is </a:t>
            </a:r>
            <a:r>
              <a:rPr kumimoji="0" lang="en-US" altLang="en-US" sz="2000" b="0" i="0" u="none" strike="noStrike" kern="1200" cap="none" spc="0" normalizeH="0" noProof="0" dirty="0" smtClean="0">
                <a:ln>
                  <a:noFill/>
                </a:ln>
                <a:solidFill>
                  <a:schemeClr val="bg1"/>
                </a:solidFill>
                <a:effectLst/>
                <a:uLnTx/>
                <a:uFillTx/>
                <a:latin typeface="+mn-lt"/>
                <a:ea typeface="+mn-ea"/>
                <a:cs typeface="+mn-cs"/>
              </a:rPr>
              <a:t>from stated variety</a:t>
            </a:r>
          </a:p>
          <a:p>
            <a:pPr marL="319088" lvl="0" indent="-319088" eaLnBrk="0" hangingPunct="0">
              <a:lnSpc>
                <a:spcPct val="90000"/>
              </a:lnSpc>
              <a:spcBef>
                <a:spcPts val="700"/>
              </a:spcBef>
              <a:buClr>
                <a:schemeClr val="accent2"/>
              </a:buClr>
              <a:buSzPct val="110000"/>
              <a:buFont typeface="Wingdings" pitchFamily="2" charset="2"/>
              <a:buChar char="§"/>
            </a:pPr>
            <a:r>
              <a:rPr kumimoji="0" lang="en-US" altLang="en-US" sz="2000" b="0" i="0" u="none" strike="noStrike" kern="1200" cap="none" spc="0" normalizeH="0" noProof="0" dirty="0" smtClean="0">
                <a:ln>
                  <a:noFill/>
                </a:ln>
                <a:solidFill>
                  <a:schemeClr val="bg1"/>
                </a:solidFill>
                <a:effectLst/>
                <a:uLnTx/>
                <a:uFillTx/>
                <a:latin typeface="+mn-lt"/>
                <a:ea typeface="+mn-ea"/>
                <a:cs typeface="+mn-cs"/>
              </a:rPr>
              <a:t>More than one variety, but percentages must be included and percentages must equal 100%.</a:t>
            </a:r>
            <a:endParaRPr kumimoji="0" lang="en-US" alt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Text Box 5"/>
          <p:cNvSpPr txBox="1">
            <a:spLocks noChangeArrowheads="1"/>
          </p:cNvSpPr>
          <p:nvPr/>
        </p:nvSpPr>
        <p:spPr bwMode="auto">
          <a:xfrm>
            <a:off x="0" y="6324600"/>
            <a:ext cx="2362200" cy="40011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wrap="square">
            <a:spAutoFit/>
          </a:bodyPr>
          <a:lstStyle/>
          <a:p>
            <a:pPr algn="ctr">
              <a:spcBef>
                <a:spcPct val="50000"/>
              </a:spcBef>
              <a:defRPr/>
            </a:pPr>
            <a:r>
              <a:rPr lang="en-US" altLang="en-US" sz="2000" dirty="0"/>
              <a:t>27 CFR </a:t>
            </a:r>
            <a:r>
              <a:rPr lang="en-US" altLang="en-US" sz="2000" dirty="0" smtClean="0"/>
              <a:t>4.23, 4.34</a:t>
            </a:r>
            <a:endParaRPr lang="en-US" altLang="en-US" sz="2000" dirty="0"/>
          </a:p>
        </p:txBody>
      </p:sp>
      <p:pic>
        <p:nvPicPr>
          <p:cNvPr id="13" name="Picture 12"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lema Import label - front.jpg"/>
          <p:cNvPicPr>
            <a:picLocks noChangeAspect="1"/>
          </p:cNvPicPr>
          <p:nvPr/>
        </p:nvPicPr>
        <p:blipFill>
          <a:blip r:embed="rId2" cstate="print"/>
          <a:stretch>
            <a:fillRect/>
          </a:stretch>
        </p:blipFill>
        <p:spPr>
          <a:xfrm>
            <a:off x="5638800" y="2057400"/>
            <a:ext cx="1905000" cy="2171700"/>
          </a:xfrm>
          <a:prstGeom prst="rect">
            <a:avLst/>
          </a:prstGeom>
        </p:spPr>
      </p:pic>
      <p:sp>
        <p:nvSpPr>
          <p:cNvPr id="27651" name="Rectangle 6"/>
          <p:cNvSpPr>
            <a:spLocks noGrp="1" noChangeArrowheads="1"/>
          </p:cNvSpPr>
          <p:nvPr>
            <p:ph type="body" idx="1"/>
          </p:nvPr>
        </p:nvSpPr>
        <p:spPr>
          <a:xfrm>
            <a:off x="457200" y="2332037"/>
            <a:ext cx="5181600" cy="4297363"/>
          </a:xfrm>
        </p:spPr>
        <p:txBody>
          <a:bodyPr/>
          <a:lstStyle/>
          <a:p>
            <a:pPr>
              <a:buBlip>
                <a:blip r:embed="rId3"/>
              </a:buBlip>
            </a:pPr>
            <a:r>
              <a:rPr lang="en-US" altLang="en-US" dirty="0" smtClean="0"/>
              <a:t>Name or trade name (DBA) of bottler as listed on the permit</a:t>
            </a:r>
          </a:p>
          <a:p>
            <a:pPr>
              <a:buBlip>
                <a:blip r:embed="rId3"/>
              </a:buBlip>
            </a:pPr>
            <a:r>
              <a:rPr lang="en-US" altLang="en-US" dirty="0" smtClean="0"/>
              <a:t>Address (City and State) of bottler as listed on the permit</a:t>
            </a:r>
          </a:p>
          <a:p>
            <a:pPr>
              <a:buBlip>
                <a:blip r:embed="rId3"/>
              </a:buBlip>
            </a:pPr>
            <a:r>
              <a:rPr lang="en-US" altLang="en-US" dirty="0" smtClean="0"/>
              <a:t>“Bottled by” or “Packed by”</a:t>
            </a:r>
          </a:p>
        </p:txBody>
      </p:sp>
      <p:sp>
        <p:nvSpPr>
          <p:cNvPr id="24580" name="Text Box 4"/>
          <p:cNvSpPr txBox="1">
            <a:spLocks noChangeArrowheads="1"/>
          </p:cNvSpPr>
          <p:nvPr/>
        </p:nvSpPr>
        <p:spPr bwMode="auto">
          <a:xfrm>
            <a:off x="0" y="6324600"/>
            <a:ext cx="2362200" cy="40640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altLang="en-US" sz="2000" dirty="0"/>
              <a:t>27 CFR 4.35</a:t>
            </a:r>
          </a:p>
        </p:txBody>
      </p:sp>
      <p:pic>
        <p:nvPicPr>
          <p:cNvPr id="6" name="Picture 3"/>
          <p:cNvPicPr>
            <a:picLocks noChangeAspect="1" noChangeArrowheads="1"/>
          </p:cNvPicPr>
          <p:nvPr/>
        </p:nvPicPr>
        <p:blipFill>
          <a:blip r:embed="rId4" cstate="print"/>
          <a:srcRect l="3661" t="22055" r="4805" b="63910"/>
          <a:stretch>
            <a:fillRect/>
          </a:stretch>
        </p:blipFill>
        <p:spPr bwMode="auto">
          <a:xfrm>
            <a:off x="4419600" y="1600200"/>
            <a:ext cx="3810000" cy="533400"/>
          </a:xfrm>
          <a:prstGeom prst="rect">
            <a:avLst/>
          </a:prstGeom>
          <a:noFill/>
          <a:ln w="9525">
            <a:noFill/>
            <a:miter lim="800000"/>
            <a:headEnd/>
            <a:tailEnd/>
          </a:ln>
        </p:spPr>
      </p:pic>
      <p:grpSp>
        <p:nvGrpSpPr>
          <p:cNvPr id="8" name="Group 7"/>
          <p:cNvGrpSpPr/>
          <p:nvPr/>
        </p:nvGrpSpPr>
        <p:grpSpPr>
          <a:xfrm>
            <a:off x="1295400" y="1676400"/>
            <a:ext cx="3505200" cy="381000"/>
            <a:chOff x="-76200" y="2895600"/>
            <a:chExt cx="3505200" cy="381000"/>
          </a:xfrm>
        </p:grpSpPr>
        <p:sp>
          <p:nvSpPr>
            <p:cNvPr id="9" name="Right Arrow 8"/>
            <p:cNvSpPr/>
            <p:nvPr/>
          </p:nvSpPr>
          <p:spPr>
            <a:xfrm>
              <a:off x="2514600" y="28956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 y="2907268"/>
              <a:ext cx="2621295" cy="369332"/>
            </a:xfrm>
            <a:prstGeom prst="rect">
              <a:avLst/>
            </a:prstGeom>
            <a:noFill/>
          </p:spPr>
          <p:txBody>
            <a:bodyPr wrap="none" rtlCol="0">
              <a:spAutoFit/>
            </a:bodyPr>
            <a:lstStyle/>
            <a:p>
              <a:r>
                <a:rPr lang="en-US" dirty="0" smtClean="0"/>
                <a:t>Bottler Name /  Address</a:t>
              </a:r>
              <a:endParaRPr lang="en-US" dirty="0"/>
            </a:p>
          </p:txBody>
        </p:sp>
      </p:grpSp>
      <p:sp>
        <p:nvSpPr>
          <p:cNvPr id="12" name="Rectangle 9"/>
          <p:cNvSpPr txBox="1">
            <a:spLocks noChangeArrowheads="1"/>
          </p:cNvSpPr>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3. Bottler’s Name and Address</a:t>
            </a:r>
          </a:p>
        </p:txBody>
      </p:sp>
      <p:pic>
        <p:nvPicPr>
          <p:cNvPr id="11" name="Picture 10" descr="Square logo.jpeg"/>
          <p:cNvPicPr>
            <a:picLocks noChangeAspect="1"/>
          </p:cNvPicPr>
          <p:nvPr/>
        </p:nvPicPr>
        <p:blipFill>
          <a:blip r:embed="rId5" cstate="print"/>
          <a:stretch>
            <a:fillRect/>
          </a:stretch>
        </p:blipFill>
        <p:spPr>
          <a:xfrm>
            <a:off x="7620000" y="6061584"/>
            <a:ext cx="1524000" cy="688340"/>
          </a:xfrm>
          <a:prstGeom prst="rect">
            <a:avLst/>
          </a:prstGeom>
        </p:spPr>
      </p:pic>
      <p:pic>
        <p:nvPicPr>
          <p:cNvPr id="13" name="Picture 12" descr="olema import label - back.jpg"/>
          <p:cNvPicPr>
            <a:picLocks noChangeAspect="1"/>
          </p:cNvPicPr>
          <p:nvPr/>
        </p:nvPicPr>
        <p:blipFill>
          <a:blip r:embed="rId6" cstate="print"/>
          <a:stretch>
            <a:fillRect/>
          </a:stretch>
        </p:blipFill>
        <p:spPr>
          <a:xfrm>
            <a:off x="6096000" y="2971800"/>
            <a:ext cx="2209800" cy="3193161"/>
          </a:xfrm>
          <a:prstGeom prst="rect">
            <a:avLst/>
          </a:prstGeom>
        </p:spPr>
      </p:pic>
      <p:sp>
        <p:nvSpPr>
          <p:cNvPr id="15" name="Oval 14"/>
          <p:cNvSpPr/>
          <p:nvPr/>
        </p:nvSpPr>
        <p:spPr>
          <a:xfrm>
            <a:off x="6248400" y="4038600"/>
            <a:ext cx="1905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body" idx="1"/>
          </p:nvPr>
        </p:nvSpPr>
        <p:spPr>
          <a:xfrm>
            <a:off x="152400" y="2103437"/>
            <a:ext cx="8686800" cy="4297363"/>
          </a:xfrm>
        </p:spPr>
        <p:txBody>
          <a:bodyPr/>
          <a:lstStyle/>
          <a:p>
            <a:pPr>
              <a:buSzPct val="100000"/>
              <a:buFont typeface="Wingdings" pitchFamily="2" charset="2"/>
              <a:buChar char="§"/>
            </a:pPr>
            <a:r>
              <a:rPr lang="en-US" altLang="en-US" dirty="0" smtClean="0"/>
              <a:t>Additional optional statements :</a:t>
            </a:r>
          </a:p>
          <a:p>
            <a:pPr lvl="1">
              <a:spcBef>
                <a:spcPct val="45000"/>
              </a:spcBef>
              <a:buSzPct val="90000"/>
              <a:buFont typeface="Wingdings" pitchFamily="2" charset="2"/>
              <a:buChar char="§"/>
            </a:pPr>
            <a:r>
              <a:rPr lang="en-US" altLang="en-US" b="1" dirty="0" smtClean="0"/>
              <a:t>“Produced” / “Made” by </a:t>
            </a:r>
            <a:r>
              <a:rPr lang="en-US" altLang="en-US" dirty="0" smtClean="0"/>
              <a:t>– at least 75% of the wine was fermented at the stated location or changed the class/type or produced sparkling wine by secondary fermentation at stated address</a:t>
            </a:r>
          </a:p>
          <a:p>
            <a:pPr lvl="1">
              <a:spcBef>
                <a:spcPct val="45000"/>
              </a:spcBef>
              <a:buSzPct val="90000"/>
              <a:buFont typeface="Wingdings" pitchFamily="2" charset="2"/>
              <a:buChar char="§"/>
            </a:pPr>
            <a:r>
              <a:rPr lang="en-US" altLang="en-US" b="1" dirty="0" smtClean="0"/>
              <a:t>“Blended” by </a:t>
            </a:r>
            <a:r>
              <a:rPr lang="en-US" altLang="en-US" dirty="0" smtClean="0"/>
              <a:t>– wine was blended / mixed with other wine of the same class and type at stated location</a:t>
            </a:r>
          </a:p>
          <a:p>
            <a:pPr lvl="1">
              <a:spcBef>
                <a:spcPct val="45000"/>
              </a:spcBef>
              <a:buSzPct val="90000"/>
              <a:buFont typeface="Wingdings" pitchFamily="2" charset="2"/>
              <a:buChar char="§"/>
            </a:pPr>
            <a:r>
              <a:rPr lang="en-US" altLang="en-US" b="1" dirty="0" smtClean="0"/>
              <a:t>“Cellared” / “Vinted” / “Prepared” by </a:t>
            </a:r>
            <a:r>
              <a:rPr lang="en-US" altLang="en-US" dirty="0" smtClean="0"/>
              <a:t>– wine was treated at the stated location prior to bottling.  </a:t>
            </a:r>
          </a:p>
        </p:txBody>
      </p:sp>
      <p:sp>
        <p:nvSpPr>
          <p:cNvPr id="24580" name="Text Box 4"/>
          <p:cNvSpPr txBox="1">
            <a:spLocks noChangeArrowheads="1"/>
          </p:cNvSpPr>
          <p:nvPr/>
        </p:nvSpPr>
        <p:spPr bwMode="auto">
          <a:xfrm>
            <a:off x="0" y="6400800"/>
            <a:ext cx="2362200" cy="400110"/>
          </a:xfrm>
          <a:prstGeom prst="rect">
            <a:avLst/>
          </a:prstGeom>
          <a:solidFill>
            <a:schemeClr val="bg1"/>
          </a:solidFill>
          <a:ln w="9525">
            <a:solidFill>
              <a:schemeClr val="bg1"/>
            </a:solidFill>
            <a:miter lim="800000"/>
            <a:headEnd/>
            <a:tailEnd/>
          </a:ln>
          <a:effectLst>
            <a:outerShdw dist="107763" dir="2700000" algn="ctr" rotWithShape="0">
              <a:schemeClr val="bg2">
                <a:alpha val="50000"/>
              </a:schemeClr>
            </a:outerShdw>
          </a:effectLst>
        </p:spPr>
        <p:txBody>
          <a:bodyPr wrap="square">
            <a:spAutoFit/>
          </a:bodyPr>
          <a:lstStyle/>
          <a:p>
            <a:pPr algn="ctr">
              <a:spcBef>
                <a:spcPct val="50000"/>
              </a:spcBef>
              <a:defRPr/>
            </a:pPr>
            <a:r>
              <a:rPr lang="en-US" altLang="en-US" sz="2000" dirty="0"/>
              <a:t>27 CFR 4.35</a:t>
            </a:r>
          </a:p>
        </p:txBody>
      </p:sp>
      <p:pic>
        <p:nvPicPr>
          <p:cNvPr id="6" name="Picture 3"/>
          <p:cNvPicPr>
            <a:picLocks noChangeAspect="1" noChangeArrowheads="1"/>
          </p:cNvPicPr>
          <p:nvPr/>
        </p:nvPicPr>
        <p:blipFill>
          <a:blip r:embed="rId2" cstate="print"/>
          <a:srcRect l="3661" t="22055" r="4805" b="63910"/>
          <a:stretch>
            <a:fillRect/>
          </a:stretch>
        </p:blipFill>
        <p:spPr bwMode="auto">
          <a:xfrm>
            <a:off x="4419600" y="1600200"/>
            <a:ext cx="3810000" cy="533400"/>
          </a:xfrm>
          <a:prstGeom prst="rect">
            <a:avLst/>
          </a:prstGeom>
          <a:noFill/>
          <a:ln w="9525">
            <a:noFill/>
            <a:miter lim="800000"/>
            <a:headEnd/>
            <a:tailEnd/>
          </a:ln>
        </p:spPr>
      </p:pic>
      <p:grpSp>
        <p:nvGrpSpPr>
          <p:cNvPr id="2" name="Group 7"/>
          <p:cNvGrpSpPr/>
          <p:nvPr/>
        </p:nvGrpSpPr>
        <p:grpSpPr>
          <a:xfrm>
            <a:off x="1295400" y="1676400"/>
            <a:ext cx="3505200" cy="381000"/>
            <a:chOff x="-76200" y="2895600"/>
            <a:chExt cx="3505200" cy="381000"/>
          </a:xfrm>
        </p:grpSpPr>
        <p:sp>
          <p:nvSpPr>
            <p:cNvPr id="9" name="Right Arrow 8"/>
            <p:cNvSpPr/>
            <p:nvPr/>
          </p:nvSpPr>
          <p:spPr>
            <a:xfrm>
              <a:off x="2514600" y="28956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 y="2907268"/>
              <a:ext cx="2621295" cy="369332"/>
            </a:xfrm>
            <a:prstGeom prst="rect">
              <a:avLst/>
            </a:prstGeom>
            <a:noFill/>
          </p:spPr>
          <p:txBody>
            <a:bodyPr wrap="none" rtlCol="0">
              <a:spAutoFit/>
            </a:bodyPr>
            <a:lstStyle/>
            <a:p>
              <a:r>
                <a:rPr lang="en-US" dirty="0" smtClean="0"/>
                <a:t>Bottler Name /  Address</a:t>
              </a:r>
              <a:endParaRPr lang="en-US" dirty="0"/>
            </a:p>
          </p:txBody>
        </p:sp>
      </p:grpSp>
      <p:sp>
        <p:nvSpPr>
          <p:cNvPr id="12" name="Rectangle 9"/>
          <p:cNvSpPr txBox="1">
            <a:spLocks noChangeArrowheads="1"/>
          </p:cNvSpPr>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3. Bottler’s Name and 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body" idx="1"/>
          </p:nvPr>
        </p:nvSpPr>
        <p:spPr>
          <a:xfrm>
            <a:off x="152400" y="1676400"/>
            <a:ext cx="8686800" cy="4419600"/>
          </a:xfrm>
        </p:spPr>
        <p:txBody>
          <a:bodyPr>
            <a:normAutofit fontScale="92500"/>
          </a:bodyPr>
          <a:lstStyle/>
          <a:p>
            <a:pPr>
              <a:buSzPct val="100000"/>
              <a:buFont typeface="Wingdings" pitchFamily="2" charset="2"/>
              <a:buChar char="§"/>
            </a:pPr>
            <a:r>
              <a:rPr lang="en-US" altLang="en-US" sz="2500" dirty="0" smtClean="0"/>
              <a:t>All wines must have a statement regarding alcohol content.</a:t>
            </a:r>
          </a:p>
          <a:p>
            <a:pPr>
              <a:buSzPct val="100000"/>
              <a:buFont typeface="Wingdings" pitchFamily="2" charset="2"/>
              <a:buChar char="§"/>
            </a:pPr>
            <a:r>
              <a:rPr lang="en-US" altLang="en-US" sz="2500" dirty="0" smtClean="0"/>
              <a:t>Typically, stated as “Alcohol __% by Volume.”  </a:t>
            </a:r>
          </a:p>
          <a:p>
            <a:pPr lvl="1">
              <a:buSzPct val="100000"/>
              <a:buFont typeface="Wingdings" pitchFamily="2" charset="2"/>
              <a:buChar char="§"/>
            </a:pPr>
            <a:r>
              <a:rPr lang="en-US" altLang="en-US" sz="2200" dirty="0" smtClean="0"/>
              <a:t>Tolerance of 1.5% if 14% or less, 1.0% if above 14%</a:t>
            </a:r>
          </a:p>
          <a:p>
            <a:pPr>
              <a:buSzPct val="100000"/>
              <a:buFont typeface="Wingdings" pitchFamily="2" charset="2"/>
              <a:buChar char="§"/>
            </a:pPr>
            <a:r>
              <a:rPr lang="en-US" altLang="en-US" sz="2800" dirty="0" smtClean="0"/>
              <a:t>Can also use a range</a:t>
            </a:r>
          </a:p>
          <a:p>
            <a:pPr lvl="1">
              <a:buSzPct val="100000"/>
              <a:buFont typeface="Wingdings" pitchFamily="2" charset="2"/>
              <a:buChar char="§"/>
            </a:pPr>
            <a:r>
              <a:rPr lang="en-US" altLang="en-US" sz="2200" dirty="0" smtClean="0"/>
              <a:t>3% range if 14% or less, 2.0% if above 14%</a:t>
            </a:r>
          </a:p>
          <a:p>
            <a:pPr>
              <a:buSzPct val="100000"/>
              <a:buFont typeface="Wingdings" pitchFamily="2" charset="2"/>
              <a:buChar char="§"/>
            </a:pPr>
            <a:r>
              <a:rPr lang="en-US" altLang="en-US" sz="2800" b="1" dirty="0" smtClean="0"/>
              <a:t>Option for wines of 14% ABV or less</a:t>
            </a:r>
            <a:r>
              <a:rPr lang="en-US" altLang="en-US" sz="2800" dirty="0" smtClean="0"/>
              <a:t>:  Can simply rely on type designation if labeled as “Table Wine”</a:t>
            </a:r>
          </a:p>
          <a:p>
            <a:pPr>
              <a:buSzPct val="100000"/>
              <a:buFont typeface="Wingdings" pitchFamily="2" charset="2"/>
              <a:buChar char="§"/>
            </a:pPr>
            <a:r>
              <a:rPr lang="en-US" altLang="en-US" sz="2500" b="1" dirty="0" smtClean="0"/>
              <a:t>Note on tolerance / ranges:  </a:t>
            </a:r>
            <a:r>
              <a:rPr lang="en-US" altLang="en-US" sz="2500" dirty="0" smtClean="0"/>
              <a:t>make sure you are in the right tax class</a:t>
            </a:r>
          </a:p>
        </p:txBody>
      </p:sp>
      <p:sp>
        <p:nvSpPr>
          <p:cNvPr id="24580" name="Text Box 4"/>
          <p:cNvSpPr txBox="1">
            <a:spLocks noChangeArrowheads="1"/>
          </p:cNvSpPr>
          <p:nvPr/>
        </p:nvSpPr>
        <p:spPr bwMode="auto">
          <a:xfrm>
            <a:off x="152400" y="6324600"/>
            <a:ext cx="2362200" cy="40640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altLang="en-US" sz="2000" dirty="0"/>
              <a:t>27 CFR </a:t>
            </a:r>
            <a:r>
              <a:rPr lang="en-US" altLang="en-US" sz="2000" dirty="0" smtClean="0"/>
              <a:t>4.36</a:t>
            </a:r>
            <a:endParaRPr lang="en-US" altLang="en-US" sz="2000" dirty="0"/>
          </a:p>
        </p:txBody>
      </p:sp>
      <p:sp>
        <p:nvSpPr>
          <p:cNvPr id="12" name="Rectangle 9"/>
          <p:cNvSpPr txBox="1">
            <a:spLocks noChangeArrowheads="1"/>
          </p:cNvSpPr>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4.  Alcohol Content</a:t>
            </a:r>
          </a:p>
        </p:txBody>
      </p:sp>
      <p:pic>
        <p:nvPicPr>
          <p:cNvPr id="5" name="Picture 4"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Concurrent </a:t>
            </a:r>
            <a:br>
              <a:rPr lang="en-US" sz="3600" dirty="0" smtClean="0">
                <a:solidFill>
                  <a:schemeClr val="accent1">
                    <a:lumMod val="75000"/>
                  </a:schemeClr>
                </a:solidFill>
              </a:rPr>
            </a:br>
            <a:r>
              <a:rPr lang="en-US" sz="3600" dirty="0" smtClean="0">
                <a:solidFill>
                  <a:schemeClr val="accent1">
                    <a:lumMod val="75000"/>
                  </a:schemeClr>
                </a:solidFill>
              </a:rPr>
              <a:t>Federal &amp; State Power</a:t>
            </a:r>
            <a:endParaRPr lang="en-US" sz="3600" dirty="0">
              <a:solidFill>
                <a:schemeClr val="accent1">
                  <a:lumMod val="75000"/>
                </a:schemeClr>
              </a:solidFill>
            </a:endParaRPr>
          </a:p>
        </p:txBody>
      </p:sp>
      <p:grpSp>
        <p:nvGrpSpPr>
          <p:cNvPr id="3" name="Group 7"/>
          <p:cNvGrpSpPr/>
          <p:nvPr/>
        </p:nvGrpSpPr>
        <p:grpSpPr>
          <a:xfrm>
            <a:off x="685800" y="3581400"/>
            <a:ext cx="3886200" cy="1487507"/>
            <a:chOff x="4995372" y="3826934"/>
            <a:chExt cx="3886200" cy="1487507"/>
          </a:xfrm>
        </p:grpSpPr>
        <p:sp>
          <p:nvSpPr>
            <p:cNvPr id="9" name="Rounded Rectangle 8"/>
            <p:cNvSpPr/>
            <p:nvPr/>
          </p:nvSpPr>
          <p:spPr bwMode="auto">
            <a:xfrm>
              <a:off x="5071572" y="3826934"/>
              <a:ext cx="3200400" cy="42333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Black"/>
                  <a:cs typeface="Arial Black"/>
                </a:rPr>
                <a:t>Federal</a:t>
              </a:r>
              <a:r>
                <a:rPr kumimoji="0" lang="en-US" sz="1800" b="1" i="0" u="none" strike="noStrike" cap="none" normalizeH="0" dirty="0" smtClean="0">
                  <a:ln>
                    <a:noFill/>
                  </a:ln>
                  <a:solidFill>
                    <a:schemeClr val="bg1"/>
                  </a:solidFill>
                  <a:effectLst/>
                  <a:latin typeface="Arial Black"/>
                  <a:cs typeface="Arial Black"/>
                </a:rPr>
                <a:t> Power</a:t>
              </a:r>
              <a:endParaRPr kumimoji="0" lang="en-US" sz="1800" b="1" i="0" u="none" strike="noStrike" cap="none" normalizeH="0" baseline="0" dirty="0">
                <a:ln>
                  <a:noFill/>
                </a:ln>
                <a:solidFill>
                  <a:schemeClr val="bg1"/>
                </a:solidFill>
                <a:effectLst/>
                <a:latin typeface="Arial Black"/>
                <a:cs typeface="Arial Black"/>
              </a:endParaRPr>
            </a:p>
          </p:txBody>
        </p:sp>
        <p:sp>
          <p:nvSpPr>
            <p:cNvPr id="10" name="Rectangle 9"/>
            <p:cNvSpPr/>
            <p:nvPr/>
          </p:nvSpPr>
          <p:spPr>
            <a:xfrm>
              <a:off x="4995372" y="4360334"/>
              <a:ext cx="3886200" cy="954107"/>
            </a:xfrm>
            <a:prstGeom prst="rect">
              <a:avLst/>
            </a:prstGeom>
            <a:solidFill>
              <a:schemeClr val="bg1"/>
            </a:solidFill>
          </p:spPr>
          <p:txBody>
            <a:bodyPr wrap="square">
              <a:spAutoFit/>
            </a:bodyPr>
            <a:lstStyle/>
            <a:p>
              <a:r>
                <a:rPr lang="en-US" sz="1400" dirty="0" smtClean="0">
                  <a:latin typeface="Arial Black"/>
                  <a:cs typeface="Arial Black"/>
                </a:rPr>
                <a:t>Commerce Clause grants Congress the power to regulate commerce "among the several states." </a:t>
              </a:r>
            </a:p>
            <a:p>
              <a:endParaRPr lang="en-US" sz="1400" dirty="0" smtClean="0">
                <a:latin typeface="Arial Black"/>
                <a:cs typeface="Arial Black"/>
              </a:endParaRPr>
            </a:p>
          </p:txBody>
        </p:sp>
      </p:grpSp>
      <p:pic>
        <p:nvPicPr>
          <p:cNvPr id="11" name="Picture 2" descr="http://study.com/cimages/videopreview/the-evolution-of-american-federalism-1937-present1_126463.jpg"/>
          <p:cNvPicPr>
            <a:picLocks noChangeAspect="1" noChangeArrowheads="1"/>
          </p:cNvPicPr>
          <p:nvPr/>
        </p:nvPicPr>
        <p:blipFill>
          <a:blip r:embed="rId2" cstate="print"/>
          <a:srcRect t="6776" b="12531"/>
          <a:stretch>
            <a:fillRect/>
          </a:stretch>
        </p:blipFill>
        <p:spPr bwMode="auto">
          <a:xfrm>
            <a:off x="1905000" y="1600200"/>
            <a:ext cx="4651815" cy="1536750"/>
          </a:xfrm>
          <a:prstGeom prst="rect">
            <a:avLst/>
          </a:prstGeom>
          <a:noFill/>
        </p:spPr>
      </p:pic>
      <p:sp>
        <p:nvSpPr>
          <p:cNvPr id="14" name="Rounded Rectangle 13"/>
          <p:cNvSpPr/>
          <p:nvPr/>
        </p:nvSpPr>
        <p:spPr bwMode="auto">
          <a:xfrm>
            <a:off x="4572000" y="3581400"/>
            <a:ext cx="3200400" cy="448726"/>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dirty="0" smtClean="0">
                <a:ln>
                  <a:noFill/>
                </a:ln>
                <a:solidFill>
                  <a:schemeClr val="bg1"/>
                </a:solidFill>
                <a:effectLst/>
                <a:latin typeface="Arial Black"/>
                <a:cs typeface="Arial Black"/>
              </a:rPr>
              <a:t>State Power </a:t>
            </a:r>
          </a:p>
        </p:txBody>
      </p:sp>
      <p:sp>
        <p:nvSpPr>
          <p:cNvPr id="15" name="Rectangle 14"/>
          <p:cNvSpPr/>
          <p:nvPr/>
        </p:nvSpPr>
        <p:spPr>
          <a:xfrm>
            <a:off x="4495800" y="4114800"/>
            <a:ext cx="4138047" cy="2031325"/>
          </a:xfrm>
          <a:prstGeom prst="rect">
            <a:avLst/>
          </a:prstGeom>
          <a:solidFill>
            <a:schemeClr val="bg1"/>
          </a:solidFill>
        </p:spPr>
        <p:txBody>
          <a:bodyPr wrap="square">
            <a:spAutoFit/>
          </a:bodyPr>
          <a:lstStyle/>
          <a:p>
            <a:r>
              <a:rPr lang="en-US" sz="1400" dirty="0" smtClean="0">
                <a:latin typeface="Arial Black"/>
                <a:cs typeface="Arial Black"/>
              </a:rPr>
              <a:t>General Police Powers re health and welfare.</a:t>
            </a:r>
          </a:p>
          <a:p>
            <a:endParaRPr lang="en-US" sz="1400" dirty="0" smtClean="0">
              <a:latin typeface="Arial Black"/>
              <a:cs typeface="Arial Black"/>
            </a:endParaRPr>
          </a:p>
          <a:p>
            <a:r>
              <a:rPr lang="en-US" sz="1400" dirty="0" smtClean="0">
                <a:latin typeface="Arial Black"/>
                <a:cs typeface="Arial Black"/>
              </a:rPr>
              <a:t>21</a:t>
            </a:r>
            <a:r>
              <a:rPr lang="en-US" sz="1400" baseline="30000" dirty="0" smtClean="0">
                <a:latin typeface="Arial Black"/>
                <a:cs typeface="Arial Black"/>
              </a:rPr>
              <a:t>st</a:t>
            </a:r>
            <a:r>
              <a:rPr lang="en-US" sz="1400" dirty="0" smtClean="0">
                <a:latin typeface="Arial Black"/>
                <a:cs typeface="Arial Black"/>
              </a:rPr>
              <a:t> Amendment;  “The transportation or importation into any State, Territory, or possession of the United States for delivery or use therein of intoxicating liquors, in violation of the laws thereof, is hereby prohibited.” </a:t>
            </a:r>
            <a:endParaRPr lang="en-US" sz="1400" dirty="0">
              <a:latin typeface="Arial Black"/>
              <a:cs typeface="Arial Black"/>
            </a:endParaRPr>
          </a:p>
        </p:txBody>
      </p:sp>
      <p:pic>
        <p:nvPicPr>
          <p:cNvPr id="12" name="Picture 11"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body" idx="1"/>
          </p:nvPr>
        </p:nvSpPr>
        <p:spPr>
          <a:xfrm>
            <a:off x="457200" y="1828800"/>
            <a:ext cx="8229600" cy="4297363"/>
          </a:xfrm>
        </p:spPr>
        <p:txBody>
          <a:bodyPr/>
          <a:lstStyle/>
          <a:p>
            <a:pPr>
              <a:buSzPct val="100000"/>
              <a:buFont typeface="Wingdings" pitchFamily="2" charset="2"/>
              <a:buChar char="§"/>
            </a:pPr>
            <a:r>
              <a:rPr lang="en-US" altLang="en-US" dirty="0" smtClean="0"/>
              <a:t>Must be in line with standards of fill.</a:t>
            </a:r>
          </a:p>
          <a:p>
            <a:pPr lvl="1">
              <a:buSzPct val="100000"/>
              <a:buFont typeface="Wingdings" pitchFamily="2" charset="2"/>
              <a:buChar char="§"/>
            </a:pPr>
            <a:r>
              <a:rPr lang="en-US" altLang="en-US" dirty="0" smtClean="0"/>
              <a:t>50ml, 100ml, 187 ml, 375ml, 750ml, </a:t>
            </a:r>
          </a:p>
          <a:p>
            <a:pPr>
              <a:buSzPct val="100000"/>
              <a:buFont typeface="Wingdings" pitchFamily="2" charset="2"/>
              <a:buChar char="§"/>
            </a:pPr>
            <a:r>
              <a:rPr lang="en-US" altLang="en-US" dirty="0" smtClean="0"/>
              <a:t>If less than one liter, then stated in ml (375ml, 750ml)</a:t>
            </a:r>
          </a:p>
          <a:p>
            <a:pPr>
              <a:buSzPct val="100000"/>
              <a:buFont typeface="Wingdings" pitchFamily="2" charset="2"/>
              <a:buChar char="§"/>
            </a:pPr>
            <a:r>
              <a:rPr lang="en-US" altLang="en-US" dirty="0" smtClean="0"/>
              <a:t>If one liter or more, then stated in liters, and decimals thereof (1L, 1.5L, 3L)</a:t>
            </a:r>
          </a:p>
          <a:p>
            <a:pPr lvl="1">
              <a:buSzPct val="100000"/>
              <a:buFont typeface="Wingdings" pitchFamily="2" charset="2"/>
              <a:buChar char="§"/>
            </a:pPr>
            <a:r>
              <a:rPr lang="en-US" altLang="en-US" dirty="0" smtClean="0"/>
              <a:t>Above 3L – then standards are full numbered liters (4L, 5L, etc). </a:t>
            </a:r>
          </a:p>
        </p:txBody>
      </p:sp>
      <p:sp>
        <p:nvSpPr>
          <p:cNvPr id="24580" name="Text Box 4"/>
          <p:cNvSpPr txBox="1">
            <a:spLocks noChangeArrowheads="1"/>
          </p:cNvSpPr>
          <p:nvPr/>
        </p:nvSpPr>
        <p:spPr bwMode="auto">
          <a:xfrm>
            <a:off x="0" y="6324600"/>
            <a:ext cx="2362200" cy="406400"/>
          </a:xfrm>
          <a:prstGeom prst="rect">
            <a:avLst/>
          </a:prstGeom>
          <a:solidFill>
            <a:schemeClr val="bg1"/>
          </a:solidFill>
          <a:ln w="9525">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altLang="en-US" sz="2000" dirty="0"/>
              <a:t>27 CFR </a:t>
            </a:r>
            <a:r>
              <a:rPr lang="en-US" altLang="en-US" sz="2000" dirty="0" smtClean="0"/>
              <a:t>4.37, 4.72</a:t>
            </a:r>
            <a:endParaRPr lang="en-US" altLang="en-US" sz="2000" dirty="0"/>
          </a:p>
        </p:txBody>
      </p:sp>
      <p:sp>
        <p:nvSpPr>
          <p:cNvPr id="12" name="Rectangle 9"/>
          <p:cNvSpPr txBox="1">
            <a:spLocks noChangeArrowheads="1"/>
          </p:cNvSpPr>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dirty="0" smtClean="0">
                <a:solidFill>
                  <a:schemeClr val="accent1">
                    <a:lumMod val="75000"/>
                  </a:schemeClr>
                </a:solidFill>
                <a:latin typeface="+mj-lt"/>
                <a:ea typeface="+mj-ea"/>
                <a:cs typeface="+mj-cs"/>
              </a:rPr>
              <a:t>5</a:t>
            </a:r>
            <a:r>
              <a:rPr kumimoji="0" lang="en-US" alt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  Net Content</a:t>
            </a:r>
          </a:p>
        </p:txBody>
      </p:sp>
      <p:pic>
        <p:nvPicPr>
          <p:cNvPr id="5" name="Picture 4"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txBox="1">
            <a:spLocks noChangeArrowheads="1"/>
          </p:cNvSpPr>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dirty="0" smtClean="0">
                <a:solidFill>
                  <a:schemeClr val="accent1">
                    <a:lumMod val="75000"/>
                  </a:schemeClr>
                </a:solidFill>
                <a:latin typeface="+mj-lt"/>
                <a:ea typeface="+mj-ea"/>
                <a:cs typeface="+mj-cs"/>
              </a:rPr>
              <a:t>6.  Health Warning / Sulfite Declaration</a:t>
            </a:r>
            <a:endParaRPr kumimoji="0" lang="en-US" altLang="en-US" sz="3600" b="0" i="0" u="none" strike="noStrike" kern="1200" cap="none" spc="0" normalizeH="0" baseline="0" noProof="0" dirty="0" smtClean="0">
              <a:ln>
                <a:noFill/>
              </a:ln>
              <a:solidFill>
                <a:schemeClr val="accent1">
                  <a:lumMod val="75000"/>
                </a:schemeClr>
              </a:solidFill>
              <a:effectLst/>
              <a:uLnTx/>
              <a:uFillTx/>
              <a:latin typeface="+mj-lt"/>
              <a:ea typeface="+mj-ea"/>
              <a:cs typeface="+mj-cs"/>
            </a:endParaRPr>
          </a:p>
        </p:txBody>
      </p:sp>
      <p:pic>
        <p:nvPicPr>
          <p:cNvPr id="6" name="Picture 3"/>
          <p:cNvPicPr>
            <a:picLocks noChangeAspect="1" noChangeArrowheads="1"/>
          </p:cNvPicPr>
          <p:nvPr/>
        </p:nvPicPr>
        <p:blipFill>
          <a:blip r:embed="rId2" cstate="print"/>
          <a:srcRect l="3661" t="34085" r="4805" b="17794"/>
          <a:stretch>
            <a:fillRect/>
          </a:stretch>
        </p:blipFill>
        <p:spPr bwMode="auto">
          <a:xfrm>
            <a:off x="3048000" y="1524000"/>
            <a:ext cx="3810000" cy="1828800"/>
          </a:xfrm>
          <a:prstGeom prst="rect">
            <a:avLst/>
          </a:prstGeom>
          <a:noFill/>
          <a:ln w="9525">
            <a:noFill/>
            <a:miter lim="800000"/>
            <a:headEnd/>
            <a:tailEnd/>
          </a:ln>
        </p:spPr>
      </p:pic>
      <p:grpSp>
        <p:nvGrpSpPr>
          <p:cNvPr id="8" name="Group 7"/>
          <p:cNvGrpSpPr/>
          <p:nvPr/>
        </p:nvGrpSpPr>
        <p:grpSpPr>
          <a:xfrm>
            <a:off x="152400" y="2133600"/>
            <a:ext cx="2743200" cy="369332"/>
            <a:chOff x="152400" y="3810000"/>
            <a:chExt cx="2743200" cy="369332"/>
          </a:xfrm>
        </p:grpSpPr>
        <p:sp>
          <p:nvSpPr>
            <p:cNvPr id="9" name="TextBox 8"/>
            <p:cNvSpPr txBox="1"/>
            <p:nvPr/>
          </p:nvSpPr>
          <p:spPr>
            <a:xfrm>
              <a:off x="152400" y="3810000"/>
              <a:ext cx="1766253" cy="369332"/>
            </a:xfrm>
            <a:prstGeom prst="rect">
              <a:avLst/>
            </a:prstGeom>
            <a:noFill/>
          </p:spPr>
          <p:txBody>
            <a:bodyPr wrap="none" rtlCol="0">
              <a:spAutoFit/>
            </a:bodyPr>
            <a:lstStyle/>
            <a:p>
              <a:r>
                <a:rPr lang="en-US" dirty="0" smtClean="0"/>
                <a:t>Health Warning</a:t>
              </a:r>
              <a:endParaRPr lang="en-US" dirty="0"/>
            </a:p>
          </p:txBody>
        </p:sp>
        <p:sp>
          <p:nvSpPr>
            <p:cNvPr id="10" name="Right Arrow 9"/>
            <p:cNvSpPr/>
            <p:nvPr/>
          </p:nvSpPr>
          <p:spPr>
            <a:xfrm>
              <a:off x="1905000" y="38862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152400" y="3048000"/>
            <a:ext cx="3886200" cy="369332"/>
            <a:chOff x="152400" y="4812268"/>
            <a:chExt cx="3886200" cy="369332"/>
          </a:xfrm>
        </p:grpSpPr>
        <p:sp>
          <p:nvSpPr>
            <p:cNvPr id="13" name="TextBox 12"/>
            <p:cNvSpPr txBox="1"/>
            <p:nvPr/>
          </p:nvSpPr>
          <p:spPr>
            <a:xfrm>
              <a:off x="152400" y="4812268"/>
              <a:ext cx="2056973" cy="369332"/>
            </a:xfrm>
            <a:prstGeom prst="rect">
              <a:avLst/>
            </a:prstGeom>
            <a:noFill/>
          </p:spPr>
          <p:txBody>
            <a:bodyPr wrap="none" rtlCol="0">
              <a:spAutoFit/>
            </a:bodyPr>
            <a:lstStyle/>
            <a:p>
              <a:r>
                <a:rPr lang="en-US" dirty="0" smtClean="0"/>
                <a:t>Sulfite Declaration</a:t>
              </a:r>
              <a:endParaRPr lang="en-US" dirty="0"/>
            </a:p>
          </p:txBody>
        </p:sp>
        <p:sp>
          <p:nvSpPr>
            <p:cNvPr id="14" name="Right Arrow 13"/>
            <p:cNvSpPr/>
            <p:nvPr/>
          </p:nvSpPr>
          <p:spPr>
            <a:xfrm>
              <a:off x="2209800" y="4888468"/>
              <a:ext cx="1828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Box 5"/>
          <p:cNvSpPr txBox="1">
            <a:spLocks noChangeArrowheads="1"/>
          </p:cNvSpPr>
          <p:nvPr/>
        </p:nvSpPr>
        <p:spPr bwMode="auto">
          <a:xfrm>
            <a:off x="6781800" y="3505200"/>
            <a:ext cx="2133600" cy="409575"/>
          </a:xfrm>
          <a:prstGeom prst="rect">
            <a:avLst/>
          </a:prstGeom>
          <a:solidFill>
            <a:schemeClr val="bg1"/>
          </a:solidFill>
          <a:ln w="12700">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altLang="en-US" sz="2000" dirty="0"/>
              <a:t> 27 CFR Part 16</a:t>
            </a:r>
          </a:p>
        </p:txBody>
      </p:sp>
      <p:sp>
        <p:nvSpPr>
          <p:cNvPr id="16" name="Rectangle 9"/>
          <p:cNvSpPr txBox="1">
            <a:spLocks noChangeArrowheads="1"/>
          </p:cNvSpPr>
          <p:nvPr/>
        </p:nvSpPr>
        <p:spPr bwMode="auto">
          <a:xfrm>
            <a:off x="152400" y="34290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0" fontAlgn="base" latinLnBrk="0" hangingPunct="0">
              <a:lnSpc>
                <a:spcPct val="100000"/>
              </a:lnSpc>
              <a:spcBef>
                <a:spcPts val="700"/>
              </a:spcBef>
              <a:spcAft>
                <a:spcPct val="0"/>
              </a:spcAft>
              <a:buClr>
                <a:schemeClr val="accent2"/>
              </a:buClr>
              <a:buSzPct val="100000"/>
              <a:buFont typeface="Wingdings" pitchFamily="2" charset="2"/>
              <a:buChar char="§"/>
              <a:tabLst/>
              <a:defRPr/>
            </a:pPr>
            <a:r>
              <a:rPr kumimoji="0" lang="en-US" altLang="en-US" sz="2500" b="0" i="0" u="none" strike="noStrike" kern="1200" cap="none" spc="0" normalizeH="0" baseline="0" noProof="0" dirty="0" smtClean="0">
                <a:ln>
                  <a:noFill/>
                </a:ln>
                <a:solidFill>
                  <a:schemeClr val="tx1"/>
                </a:solidFill>
                <a:effectLst/>
                <a:uLnTx/>
                <a:uFillTx/>
                <a:latin typeface="+mn-lt"/>
                <a:ea typeface="+mn-ea"/>
                <a:cs typeface="+mn-cs"/>
              </a:rPr>
              <a:t>Health Warning</a:t>
            </a:r>
          </a:p>
          <a:p>
            <a:pPr marL="639763" lvl="1" indent="-273050" eaLnBrk="0" hangingPunct="0">
              <a:spcBef>
                <a:spcPts val="550"/>
              </a:spcBef>
              <a:buClr>
                <a:schemeClr val="accent1"/>
              </a:buClr>
              <a:buSzPct val="90000"/>
              <a:buFont typeface="Wingdings" pitchFamily="2" charset="2"/>
              <a:buChar char="§"/>
              <a:defRPr/>
            </a:pPr>
            <a:r>
              <a:rPr lang="en-US" altLang="en-US" sz="2500" dirty="0" smtClean="0"/>
              <a:t>Specific wording set forth in federal </a:t>
            </a:r>
            <a:r>
              <a:rPr lang="en-US" altLang="en-US" sz="2500" dirty="0" err="1" smtClean="0"/>
              <a:t>regs</a:t>
            </a:r>
            <a:r>
              <a:rPr lang="en-US" altLang="en-US" sz="2500" dirty="0" smtClean="0"/>
              <a:t>.</a:t>
            </a:r>
          </a:p>
          <a:p>
            <a:pPr marL="639763" lvl="1" indent="-273050" eaLnBrk="0" hangingPunct="0">
              <a:spcBef>
                <a:spcPts val="550"/>
              </a:spcBef>
              <a:buClr>
                <a:schemeClr val="accent1"/>
              </a:buClr>
              <a:buSzPct val="90000"/>
              <a:buFont typeface="Wingdings" pitchFamily="2" charset="2"/>
              <a:buChar char="§"/>
              <a:defRPr/>
            </a:pPr>
            <a:r>
              <a:rPr kumimoji="0" lang="en-US" altLang="en-US" sz="2500" b="0" i="0" u="none" strike="noStrike" kern="1200" cap="none" spc="0" normalizeH="0" baseline="0" noProof="0" dirty="0" smtClean="0">
                <a:ln>
                  <a:noFill/>
                </a:ln>
                <a:solidFill>
                  <a:schemeClr val="tx1"/>
                </a:solidFill>
                <a:effectLst/>
                <a:uLnTx/>
                <a:uFillTx/>
                <a:latin typeface="+mn-lt"/>
                <a:ea typeface="+mn-ea"/>
                <a:cs typeface="+mn-cs"/>
              </a:rPr>
              <a:t>Specific type, font size, other requirements</a:t>
            </a:r>
          </a:p>
          <a:p>
            <a:pPr marL="319088" marR="0" lvl="0" indent="-319088" algn="l" defTabSz="914400" rtl="0" eaLnBrk="0" fontAlgn="base" latinLnBrk="0" hangingPunct="0">
              <a:lnSpc>
                <a:spcPct val="100000"/>
              </a:lnSpc>
              <a:spcBef>
                <a:spcPct val="45000"/>
              </a:spcBef>
              <a:spcAft>
                <a:spcPct val="0"/>
              </a:spcAft>
              <a:buClr>
                <a:schemeClr val="accent2"/>
              </a:buClr>
              <a:buSzPct val="100000"/>
              <a:buFont typeface="Wingdings" pitchFamily="2" charset="2"/>
              <a:buChar char="§"/>
              <a:tabLst/>
              <a:defRPr/>
            </a:pPr>
            <a:r>
              <a:rPr kumimoji="0" lang="en-US" altLang="en-US" sz="2500" b="0" i="0" u="none" strike="noStrike" kern="1200" cap="none" spc="0" normalizeH="0" baseline="0" noProof="0" dirty="0" smtClean="0">
                <a:ln>
                  <a:noFill/>
                </a:ln>
                <a:solidFill>
                  <a:schemeClr val="tx1"/>
                </a:solidFill>
                <a:effectLst/>
                <a:uLnTx/>
                <a:uFillTx/>
                <a:latin typeface="+mn-lt"/>
                <a:ea typeface="+mn-ea"/>
                <a:cs typeface="+mn-cs"/>
              </a:rPr>
              <a:t>Sulfite Declaration</a:t>
            </a:r>
          </a:p>
          <a:p>
            <a:pPr marL="639763" marR="0" lvl="1" indent="-273050" algn="l" defTabSz="914400" rtl="0" eaLnBrk="0" fontAlgn="base" latinLnBrk="0" hangingPunct="0">
              <a:lnSpc>
                <a:spcPct val="100000"/>
              </a:lnSpc>
              <a:spcBef>
                <a:spcPts val="550"/>
              </a:spcBef>
              <a:spcAft>
                <a:spcPct val="0"/>
              </a:spcAft>
              <a:buClr>
                <a:schemeClr val="accent1"/>
              </a:buClr>
              <a:buSzPct val="90000"/>
              <a:buFont typeface="Wingdings" pitchFamily="2" charset="2"/>
              <a:buChar char="§"/>
              <a:tabLst/>
              <a:defRPr/>
            </a:pPr>
            <a:r>
              <a:rPr kumimoji="0" lang="en-US" altLang="en-US" sz="2500" b="0" i="0" u="none" strike="noStrike" kern="1200" cap="none" spc="0" normalizeH="0" baseline="0" noProof="0" dirty="0" smtClean="0">
                <a:ln>
                  <a:noFill/>
                </a:ln>
                <a:solidFill>
                  <a:schemeClr val="tx1"/>
                </a:solidFill>
                <a:effectLst/>
                <a:uLnTx/>
                <a:uFillTx/>
                <a:latin typeface="+mn-lt"/>
                <a:ea typeface="+mn-ea"/>
                <a:cs typeface="+mn-cs"/>
              </a:rPr>
              <a:t>Necessary</a:t>
            </a:r>
            <a:r>
              <a:rPr kumimoji="0" lang="en-US" altLang="en-US" sz="2500" b="0" i="0" u="none" strike="noStrike" kern="1200" cap="none" spc="0" normalizeH="0" noProof="0" dirty="0" smtClean="0">
                <a:ln>
                  <a:noFill/>
                </a:ln>
                <a:solidFill>
                  <a:schemeClr val="tx1"/>
                </a:solidFill>
                <a:effectLst/>
                <a:uLnTx/>
                <a:uFillTx/>
                <a:latin typeface="+mn-lt"/>
                <a:ea typeface="+mn-ea"/>
                <a:cs typeface="+mn-cs"/>
              </a:rPr>
              <a:t> if 10 parts per million or more</a:t>
            </a:r>
          </a:p>
          <a:p>
            <a:pPr marL="639763" marR="0" lvl="1" indent="-273050" algn="l" defTabSz="914400" rtl="0" eaLnBrk="0" fontAlgn="base" latinLnBrk="0" hangingPunct="0">
              <a:lnSpc>
                <a:spcPct val="100000"/>
              </a:lnSpc>
              <a:spcBef>
                <a:spcPts val="550"/>
              </a:spcBef>
              <a:spcAft>
                <a:spcPct val="0"/>
              </a:spcAft>
              <a:buClr>
                <a:schemeClr val="accent1"/>
              </a:buClr>
              <a:buSzPct val="90000"/>
              <a:buFont typeface="Wingdings" pitchFamily="2" charset="2"/>
              <a:buChar char="§"/>
              <a:tabLst/>
              <a:defRPr/>
            </a:pPr>
            <a:r>
              <a:rPr lang="en-US" altLang="en-US" sz="2500" baseline="0" dirty="0" smtClean="0">
                <a:latin typeface="+mn-lt"/>
              </a:rPr>
              <a:t>If less than 10ppm, lab analysis needed to omit declaration from label </a:t>
            </a:r>
            <a:endParaRPr kumimoji="0" lang="en-US" altLang="en-US" sz="2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Text Box 4"/>
          <p:cNvSpPr txBox="1">
            <a:spLocks noChangeArrowheads="1"/>
          </p:cNvSpPr>
          <p:nvPr/>
        </p:nvSpPr>
        <p:spPr bwMode="auto">
          <a:xfrm>
            <a:off x="6629400" y="5105400"/>
            <a:ext cx="2362200" cy="409575"/>
          </a:xfrm>
          <a:prstGeom prst="rect">
            <a:avLst/>
          </a:prstGeom>
          <a:solidFill>
            <a:schemeClr val="bg1"/>
          </a:solidFill>
          <a:ln w="12700">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altLang="en-US" sz="2000" dirty="0"/>
              <a:t>27 CFR 4.32(e)</a:t>
            </a:r>
          </a:p>
        </p:txBody>
      </p:sp>
      <p:pic>
        <p:nvPicPr>
          <p:cNvPr id="17" name="Picture 16"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514600"/>
            <a:ext cx="6553200" cy="2971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Optional</a:t>
            </a:r>
          </a:p>
          <a:p>
            <a:pPr algn="ctr"/>
            <a:r>
              <a:rPr lang="en-US" sz="7200" b="1" dirty="0" smtClean="0"/>
              <a:t>Information</a:t>
            </a:r>
            <a:endParaRPr lang="en-US" sz="72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en-US" altLang="en-US" sz="3600" dirty="0" smtClean="0">
                <a:solidFill>
                  <a:schemeClr val="accent1">
                    <a:lumMod val="75000"/>
                  </a:schemeClr>
                </a:solidFill>
              </a:rPr>
              <a:t>Additional Label Information</a:t>
            </a:r>
          </a:p>
        </p:txBody>
      </p:sp>
      <p:sp>
        <p:nvSpPr>
          <p:cNvPr id="41987" name="Rectangle 6"/>
          <p:cNvSpPr>
            <a:spLocks noGrp="1" noChangeArrowheads="1"/>
          </p:cNvSpPr>
          <p:nvPr>
            <p:ph type="body" idx="1"/>
          </p:nvPr>
        </p:nvSpPr>
        <p:spPr>
          <a:xfrm>
            <a:off x="457200" y="1828800"/>
            <a:ext cx="8458200" cy="4297363"/>
          </a:xfrm>
        </p:spPr>
        <p:txBody>
          <a:bodyPr/>
          <a:lstStyle/>
          <a:p>
            <a:pPr>
              <a:buSzPct val="110000"/>
              <a:buFont typeface="Wingdings" pitchFamily="2" charset="2"/>
              <a:buChar char="§"/>
            </a:pPr>
            <a:r>
              <a:rPr lang="en-US" altLang="en-US" dirty="0" smtClean="0"/>
              <a:t>Must be truthful, accurate, specific and not misleading</a:t>
            </a:r>
          </a:p>
          <a:p>
            <a:pPr>
              <a:buSzPct val="110000"/>
              <a:buFont typeface="Wingdings" pitchFamily="2" charset="2"/>
              <a:buChar char="§"/>
            </a:pPr>
            <a:r>
              <a:rPr lang="en-US" altLang="en-US" dirty="0" smtClean="0"/>
              <a:t>May not conflict with or qualify mandatory information</a:t>
            </a:r>
          </a:p>
          <a:p>
            <a:pPr>
              <a:buSzPct val="110000"/>
              <a:buFont typeface="Wingdings" pitchFamily="2" charset="2"/>
              <a:buChar char="§"/>
            </a:pPr>
            <a:r>
              <a:rPr lang="en-US" altLang="en-US" dirty="0" smtClean="0"/>
              <a:t>Must comply with the corresponding sections of the regulations</a:t>
            </a:r>
          </a:p>
          <a:p>
            <a:pPr>
              <a:buSzPct val="110000"/>
              <a:buFont typeface="Wingdings" pitchFamily="2" charset="2"/>
              <a:buChar char="§"/>
            </a:pPr>
            <a:r>
              <a:rPr lang="en-US" altLang="en-US" dirty="0" smtClean="0"/>
              <a:t>Statements must be substantiated by production records</a:t>
            </a:r>
          </a:p>
        </p:txBody>
      </p:sp>
      <p:sp>
        <p:nvSpPr>
          <p:cNvPr id="38916" name="Text Box 4"/>
          <p:cNvSpPr txBox="1">
            <a:spLocks noChangeArrowheads="1"/>
          </p:cNvSpPr>
          <p:nvPr/>
        </p:nvSpPr>
        <p:spPr bwMode="auto">
          <a:xfrm>
            <a:off x="152400" y="6324600"/>
            <a:ext cx="2438400" cy="409575"/>
          </a:xfrm>
          <a:prstGeom prst="rect">
            <a:avLst/>
          </a:prstGeom>
          <a:solidFill>
            <a:schemeClr val="bg1"/>
          </a:solidFill>
          <a:ln w="12700">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altLang="en-US" sz="2000" dirty="0"/>
              <a:t>27 CFR 4.38(f)</a:t>
            </a:r>
          </a:p>
        </p:txBody>
      </p:sp>
      <p:pic>
        <p:nvPicPr>
          <p:cNvPr id="5" name="Picture 4"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n-US" altLang="en-US" sz="3600" dirty="0" smtClean="0">
                <a:solidFill>
                  <a:schemeClr val="accent1">
                    <a:lumMod val="75000"/>
                  </a:schemeClr>
                </a:solidFill>
              </a:rPr>
              <a:t>Fanciful Name</a:t>
            </a:r>
          </a:p>
        </p:txBody>
      </p:sp>
      <p:grpSp>
        <p:nvGrpSpPr>
          <p:cNvPr id="16" name="Group 15"/>
          <p:cNvGrpSpPr/>
          <p:nvPr/>
        </p:nvGrpSpPr>
        <p:grpSpPr>
          <a:xfrm>
            <a:off x="838200" y="2133600"/>
            <a:ext cx="6858000" cy="3352800"/>
            <a:chOff x="1752600" y="1905000"/>
            <a:chExt cx="5562629" cy="1828800"/>
          </a:xfrm>
        </p:grpSpPr>
        <p:pic>
          <p:nvPicPr>
            <p:cNvPr id="10" name="Picture 2" descr="Infographic on How to Read a US Wine Label"/>
            <p:cNvPicPr>
              <a:picLocks noChangeAspect="1" noChangeArrowheads="1"/>
            </p:cNvPicPr>
            <p:nvPr/>
          </p:nvPicPr>
          <p:blipFill>
            <a:blip r:embed="rId2" cstate="print"/>
            <a:srcRect l="31963" t="53334" r="3148" b="17575"/>
            <a:stretch>
              <a:fillRect/>
            </a:stretch>
          </p:blipFill>
          <p:spPr bwMode="auto">
            <a:xfrm>
              <a:off x="1752600" y="1905000"/>
              <a:ext cx="5562629" cy="1828800"/>
            </a:xfrm>
            <a:prstGeom prst="rect">
              <a:avLst/>
            </a:prstGeom>
            <a:noFill/>
          </p:spPr>
        </p:pic>
        <p:sp>
          <p:nvSpPr>
            <p:cNvPr id="14" name="Rectangle 13"/>
            <p:cNvSpPr/>
            <p:nvPr/>
          </p:nvSpPr>
          <p:spPr>
            <a:xfrm>
              <a:off x="5257800" y="2819400"/>
              <a:ext cx="1600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n-US" altLang="en-US" dirty="0" smtClean="0"/>
              <a:t>Vineyard Designation</a:t>
            </a:r>
          </a:p>
        </p:txBody>
      </p:sp>
      <p:sp>
        <p:nvSpPr>
          <p:cNvPr id="45059" name="Rectangle 6"/>
          <p:cNvSpPr>
            <a:spLocks noGrp="1" noChangeArrowheads="1"/>
          </p:cNvSpPr>
          <p:nvPr>
            <p:ph type="body" idx="1"/>
          </p:nvPr>
        </p:nvSpPr>
        <p:spPr>
          <a:xfrm>
            <a:off x="457200" y="3733800"/>
            <a:ext cx="8229600" cy="2667000"/>
          </a:xfrm>
        </p:spPr>
        <p:txBody>
          <a:bodyPr/>
          <a:lstStyle/>
          <a:p>
            <a:pPr>
              <a:buSzPct val="110000"/>
              <a:buFont typeface="Wingdings" pitchFamily="2" charset="2"/>
              <a:buChar char="§"/>
            </a:pPr>
            <a:r>
              <a:rPr lang="en-US" altLang="en-US" sz="2800" dirty="0" smtClean="0"/>
              <a:t>95% was produced from material grown on the named vineyard.</a:t>
            </a:r>
          </a:p>
          <a:p>
            <a:pPr>
              <a:buSzPct val="110000"/>
              <a:buFont typeface="Wingdings" pitchFamily="2" charset="2"/>
              <a:buChar char="§"/>
            </a:pPr>
            <a:r>
              <a:rPr lang="en-US" altLang="en-US" sz="2800" dirty="0" smtClean="0"/>
              <a:t>No requirement that a vineyard designated wine also be labeled with an appellation of origin.</a:t>
            </a:r>
          </a:p>
          <a:p>
            <a:pPr>
              <a:buSzPct val="110000"/>
              <a:buFont typeface="Wingdings" pitchFamily="2" charset="2"/>
              <a:buChar char="§"/>
            </a:pPr>
            <a:r>
              <a:rPr lang="en-US" altLang="en-US" sz="2800" dirty="0" smtClean="0"/>
              <a:t>Should be trademarked.</a:t>
            </a:r>
          </a:p>
        </p:txBody>
      </p:sp>
      <p:sp>
        <p:nvSpPr>
          <p:cNvPr id="41988" name="Text Box 4"/>
          <p:cNvSpPr txBox="1">
            <a:spLocks noChangeArrowheads="1"/>
          </p:cNvSpPr>
          <p:nvPr/>
        </p:nvSpPr>
        <p:spPr bwMode="auto">
          <a:xfrm>
            <a:off x="152400" y="6248400"/>
            <a:ext cx="2438400" cy="409575"/>
          </a:xfrm>
          <a:prstGeom prst="rect">
            <a:avLst/>
          </a:prstGeom>
          <a:solidFill>
            <a:schemeClr val="bg1"/>
          </a:solidFill>
          <a:ln w="12700">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altLang="en-US" sz="2000" dirty="0"/>
              <a:t>27 CFR 4.39(m)</a:t>
            </a:r>
          </a:p>
        </p:txBody>
      </p:sp>
      <p:grpSp>
        <p:nvGrpSpPr>
          <p:cNvPr id="7" name="Group 6"/>
          <p:cNvGrpSpPr/>
          <p:nvPr/>
        </p:nvGrpSpPr>
        <p:grpSpPr>
          <a:xfrm>
            <a:off x="1219200" y="1600200"/>
            <a:ext cx="5486400" cy="2133600"/>
            <a:chOff x="1676400" y="1752600"/>
            <a:chExt cx="5486400" cy="1676400"/>
          </a:xfrm>
        </p:grpSpPr>
        <p:pic>
          <p:nvPicPr>
            <p:cNvPr id="5" name="Picture 2" descr="Infographic on How to Read a US Wine Label"/>
            <p:cNvPicPr>
              <a:picLocks noChangeAspect="1" noChangeArrowheads="1"/>
            </p:cNvPicPr>
            <p:nvPr/>
          </p:nvPicPr>
          <p:blipFill>
            <a:blip r:embed="rId2" cstate="print"/>
            <a:srcRect l="6185" t="59394" r="29815" b="13939"/>
            <a:stretch>
              <a:fillRect/>
            </a:stretch>
          </p:blipFill>
          <p:spPr bwMode="auto">
            <a:xfrm>
              <a:off x="1676400" y="1752600"/>
              <a:ext cx="5486400" cy="1676400"/>
            </a:xfrm>
            <a:prstGeom prst="rect">
              <a:avLst/>
            </a:prstGeom>
            <a:noFill/>
          </p:spPr>
        </p:pic>
        <p:sp>
          <p:nvSpPr>
            <p:cNvPr id="6" name="Rectangle 5"/>
            <p:cNvSpPr/>
            <p:nvPr/>
          </p:nvSpPr>
          <p:spPr>
            <a:xfrm>
              <a:off x="1752600" y="2895600"/>
              <a:ext cx="2057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Square logo.jpeg"/>
          <p:cNvPicPr>
            <a:picLocks noChangeAspect="1"/>
          </p:cNvPicPr>
          <p:nvPr/>
        </p:nvPicPr>
        <p:blipFill>
          <a:blip r:embed="rId3" cstate="print"/>
          <a:stretch>
            <a:fillRect/>
          </a:stretch>
        </p:blipFill>
        <p:spPr>
          <a:xfrm>
            <a:off x="7620000" y="6061584"/>
            <a:ext cx="1524000" cy="68834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3600" dirty="0" smtClean="0">
                <a:solidFill>
                  <a:schemeClr val="accent1">
                    <a:lumMod val="75000"/>
                  </a:schemeClr>
                </a:solidFill>
              </a:rPr>
              <a:t>Estate Bottled</a:t>
            </a:r>
          </a:p>
        </p:txBody>
      </p:sp>
      <p:sp>
        <p:nvSpPr>
          <p:cNvPr id="43011" name="Rectangle 3"/>
          <p:cNvSpPr>
            <a:spLocks noGrp="1" noChangeArrowheads="1"/>
          </p:cNvSpPr>
          <p:nvPr>
            <p:ph type="body" idx="1"/>
          </p:nvPr>
        </p:nvSpPr>
        <p:spPr>
          <a:xfrm>
            <a:off x="0" y="3094037"/>
            <a:ext cx="9144000" cy="2773363"/>
          </a:xfrm>
          <a:solidFill>
            <a:schemeClr val="bg1"/>
          </a:solidFill>
        </p:spPr>
        <p:txBody>
          <a:bodyPr/>
          <a:lstStyle/>
          <a:p>
            <a:pPr>
              <a:lnSpc>
                <a:spcPct val="90000"/>
              </a:lnSpc>
              <a:buSzPct val="100000"/>
              <a:buFont typeface="Wingdings" pitchFamily="2" charset="2"/>
              <a:buChar char="§"/>
            </a:pPr>
            <a:r>
              <a:rPr lang="en-US" altLang="en-US" sz="2000" b="1" dirty="0" smtClean="0"/>
              <a:t>NOTE: </a:t>
            </a:r>
            <a:r>
              <a:rPr lang="en-US" altLang="en-US" sz="2000" dirty="0" smtClean="0"/>
              <a:t>must be labeled with an AVA name (not just any appellation)</a:t>
            </a:r>
          </a:p>
          <a:p>
            <a:pPr>
              <a:lnSpc>
                <a:spcPct val="90000"/>
              </a:lnSpc>
              <a:buSzPct val="100000"/>
              <a:buFont typeface="Wingdings" pitchFamily="2" charset="2"/>
              <a:buChar char="§"/>
            </a:pPr>
            <a:r>
              <a:rPr lang="en-US" altLang="en-US" sz="2000" dirty="0" smtClean="0"/>
              <a:t>Bottling winery must:</a:t>
            </a:r>
          </a:p>
          <a:p>
            <a:pPr>
              <a:lnSpc>
                <a:spcPct val="90000"/>
              </a:lnSpc>
              <a:buSzPct val="100000"/>
              <a:buFont typeface="Wingdings" pitchFamily="2" charset="2"/>
              <a:buChar char="§"/>
            </a:pPr>
            <a:r>
              <a:rPr lang="en-US" altLang="en-US" sz="2000" dirty="0" smtClean="0"/>
              <a:t>Be in the labeled AVA</a:t>
            </a:r>
          </a:p>
          <a:p>
            <a:pPr lvl="1">
              <a:lnSpc>
                <a:spcPct val="90000"/>
              </a:lnSpc>
              <a:buSzPct val="90000"/>
              <a:buFont typeface="Wingdings" pitchFamily="2" charset="2"/>
              <a:buChar char="§"/>
            </a:pPr>
            <a:r>
              <a:rPr lang="en-US" altLang="en-US" sz="2000" dirty="0" smtClean="0"/>
              <a:t>100% of the grapes grown on land “owned or controlled” by bottling winery within the boundaries of the labeled AVA</a:t>
            </a:r>
          </a:p>
          <a:p>
            <a:pPr lvl="2">
              <a:lnSpc>
                <a:spcPct val="90000"/>
              </a:lnSpc>
            </a:pPr>
            <a:r>
              <a:rPr lang="en-US" altLang="en-US" sz="1700" dirty="0" smtClean="0"/>
              <a:t>“property on which the bottling winery has the legal right to perform, and does perform, all of the acts common to viticulture under the terms of a lease or similar agreement .”  Question:  what about grape purchase agreement?</a:t>
            </a:r>
          </a:p>
          <a:p>
            <a:pPr lvl="1">
              <a:lnSpc>
                <a:spcPct val="90000"/>
              </a:lnSpc>
              <a:buSzPct val="90000"/>
              <a:buFont typeface="Wingdings" pitchFamily="2" charset="2"/>
              <a:buChar char="§"/>
            </a:pPr>
            <a:r>
              <a:rPr lang="en-US" altLang="en-US" sz="2000" dirty="0" smtClean="0"/>
              <a:t>Produce and bottle all the wine in a continuous process, the wine never leaving the bottling winery’s premises.</a:t>
            </a:r>
          </a:p>
        </p:txBody>
      </p:sp>
      <p:sp>
        <p:nvSpPr>
          <p:cNvPr id="39940" name="Text Box 4"/>
          <p:cNvSpPr txBox="1">
            <a:spLocks noChangeArrowheads="1"/>
          </p:cNvSpPr>
          <p:nvPr/>
        </p:nvSpPr>
        <p:spPr bwMode="auto">
          <a:xfrm>
            <a:off x="152400" y="6372225"/>
            <a:ext cx="1762125" cy="409575"/>
          </a:xfrm>
          <a:prstGeom prst="rect">
            <a:avLst/>
          </a:prstGeom>
          <a:solidFill>
            <a:schemeClr val="bg1"/>
          </a:solidFill>
          <a:ln w="12700">
            <a:solidFill>
              <a:schemeClr val="folHlink"/>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altLang="en-US" sz="2000" dirty="0"/>
              <a:t>27 CFR 4.26</a:t>
            </a:r>
          </a:p>
        </p:txBody>
      </p:sp>
      <p:pic>
        <p:nvPicPr>
          <p:cNvPr id="6" name="Picture 5" descr="Square logo.jpeg"/>
          <p:cNvPicPr>
            <a:picLocks noChangeAspect="1"/>
          </p:cNvPicPr>
          <p:nvPr/>
        </p:nvPicPr>
        <p:blipFill>
          <a:blip r:embed="rId2" cstate="print"/>
          <a:stretch>
            <a:fillRect/>
          </a:stretch>
        </p:blipFill>
        <p:spPr>
          <a:xfrm>
            <a:off x="7620000" y="6061584"/>
            <a:ext cx="1524000" cy="688340"/>
          </a:xfrm>
          <a:prstGeom prst="rect">
            <a:avLst/>
          </a:prstGeom>
        </p:spPr>
      </p:pic>
      <p:grpSp>
        <p:nvGrpSpPr>
          <p:cNvPr id="13" name="Group 12"/>
          <p:cNvGrpSpPr/>
          <p:nvPr/>
        </p:nvGrpSpPr>
        <p:grpSpPr>
          <a:xfrm>
            <a:off x="2057400" y="1600201"/>
            <a:ext cx="5257800" cy="1523999"/>
            <a:chOff x="2057400" y="1600201"/>
            <a:chExt cx="5257800" cy="1523999"/>
          </a:xfrm>
        </p:grpSpPr>
        <p:pic>
          <p:nvPicPr>
            <p:cNvPr id="8" name="Picture 2" descr="Infographic on How to Read a US Wine Label"/>
            <p:cNvPicPr>
              <a:picLocks noChangeAspect="1" noChangeArrowheads="1"/>
            </p:cNvPicPr>
            <p:nvPr/>
          </p:nvPicPr>
          <p:blipFill>
            <a:blip r:embed="rId3" cstate="print"/>
            <a:srcRect l="31074" t="42251" r="3148" b="29658"/>
            <a:stretch>
              <a:fillRect/>
            </a:stretch>
          </p:blipFill>
          <p:spPr bwMode="auto">
            <a:xfrm>
              <a:off x="2057400" y="1600201"/>
              <a:ext cx="3947173" cy="1236159"/>
            </a:xfrm>
            <a:prstGeom prst="rect">
              <a:avLst/>
            </a:prstGeom>
            <a:noFill/>
          </p:spPr>
        </p:pic>
        <p:sp>
          <p:nvSpPr>
            <p:cNvPr id="12" name="Rectangle 11"/>
            <p:cNvSpPr/>
            <p:nvPr/>
          </p:nvSpPr>
          <p:spPr>
            <a:xfrm>
              <a:off x="5791200" y="2362200"/>
              <a:ext cx="152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Title 1"/>
          <p:cNvSpPr>
            <a:spLocks noGrp="1"/>
          </p:cNvSpPr>
          <p:nvPr>
            <p:ph type="ctrTitle" idx="4294967295"/>
          </p:nvPr>
        </p:nvSpPr>
        <p:spPr>
          <a:xfrm>
            <a:off x="1219200" y="2971800"/>
            <a:ext cx="6705600" cy="2667000"/>
          </a:xfrm>
        </p:spPr>
        <p:txBody>
          <a:bodyPr anchor="b"/>
          <a:lstStyle/>
          <a:p>
            <a:pPr algn="ctr" eaLnBrk="1" hangingPunct="1"/>
            <a:r>
              <a:rPr lang="en-US" sz="4000" dirty="0" smtClean="0">
                <a:solidFill>
                  <a:schemeClr val="bg2"/>
                </a:solidFill>
              </a:rPr>
              <a:t>THANK YOU!</a:t>
            </a:r>
            <a:br>
              <a:rPr lang="en-US" sz="4000" dirty="0" smtClean="0">
                <a:solidFill>
                  <a:schemeClr val="bg2"/>
                </a:solidFill>
              </a:rPr>
            </a:br>
            <a:endParaRPr lang="en-US" sz="4000" dirty="0" smtClean="0">
              <a:solidFill>
                <a:schemeClr val="bg2"/>
              </a:solidFill>
            </a:endParaRPr>
          </a:p>
        </p:txBody>
      </p:sp>
      <p:pic>
        <p:nvPicPr>
          <p:cNvPr id="5" name="Picture 4" descr="Square Attorneys at Law.jpeg"/>
          <p:cNvPicPr>
            <a:picLocks noChangeAspect="1"/>
          </p:cNvPicPr>
          <p:nvPr/>
        </p:nvPicPr>
        <p:blipFill>
          <a:blip r:embed="rId3" cstate="print"/>
          <a:stretch>
            <a:fillRect/>
          </a:stretch>
        </p:blipFill>
        <p:spPr>
          <a:xfrm>
            <a:off x="1676400" y="914400"/>
            <a:ext cx="5629189" cy="3124200"/>
          </a:xfrm>
          <a:prstGeom prst="rect">
            <a:avLst/>
          </a:prstGeom>
        </p:spPr>
      </p:pic>
      <p:pic>
        <p:nvPicPr>
          <p:cNvPr id="6" name="Picture 5" descr="Square logo.jpeg"/>
          <p:cNvPicPr>
            <a:picLocks noChangeAspect="1"/>
          </p:cNvPicPr>
          <p:nvPr/>
        </p:nvPicPr>
        <p:blipFill>
          <a:blip r:embed="rId4" cstate="print"/>
          <a:stretch>
            <a:fillRect/>
          </a:stretch>
        </p:blipFill>
        <p:spPr>
          <a:xfrm>
            <a:off x="7620000" y="6061584"/>
            <a:ext cx="1524000" cy="6883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sz="3600" dirty="0" smtClean="0">
                <a:solidFill>
                  <a:schemeClr val="accent1">
                    <a:lumMod val="75000"/>
                  </a:schemeClr>
                </a:solidFill>
              </a:rPr>
              <a:t>Goal of Labeling Regulations</a:t>
            </a:r>
            <a:endParaRPr lang="en-US" sz="3600" dirty="0">
              <a:solidFill>
                <a:schemeClr val="accent1">
                  <a:lumMod val="75000"/>
                </a:schemeClr>
              </a:solidFill>
            </a:endParaRPr>
          </a:p>
        </p:txBody>
      </p:sp>
      <p:sp>
        <p:nvSpPr>
          <p:cNvPr id="3" name="Content Placeholder 2"/>
          <p:cNvSpPr>
            <a:spLocks noGrp="1"/>
          </p:cNvSpPr>
          <p:nvPr>
            <p:ph sz="quarter" idx="1"/>
          </p:nvPr>
        </p:nvSpPr>
        <p:spPr>
          <a:xfrm>
            <a:off x="533400" y="1524000"/>
            <a:ext cx="8610600" cy="4419600"/>
          </a:xfrm>
        </p:spPr>
        <p:txBody>
          <a:bodyPr/>
          <a:lstStyle/>
          <a:p>
            <a:pPr lvl="1">
              <a:buSzPct val="100000"/>
              <a:buFont typeface="Wingdings" pitchFamily="2" charset="2"/>
              <a:buChar char="§"/>
            </a:pPr>
            <a:r>
              <a:rPr lang="en-US" sz="2800" dirty="0" smtClean="0"/>
              <a:t>Federal Rules</a:t>
            </a:r>
          </a:p>
          <a:p>
            <a:pPr lvl="2">
              <a:buFont typeface="Wingdings" pitchFamily="2" charset="2"/>
              <a:buChar char="§"/>
            </a:pPr>
            <a:r>
              <a:rPr lang="en-US" sz="2400" dirty="0" smtClean="0"/>
              <a:t>Prevent consumer deception.</a:t>
            </a:r>
          </a:p>
          <a:p>
            <a:pPr lvl="2">
              <a:buFont typeface="Wingdings" pitchFamily="2" charset="2"/>
              <a:buChar char="§"/>
            </a:pPr>
            <a:r>
              <a:rPr lang="en-US" sz="2400" dirty="0" smtClean="0"/>
              <a:t>Provide consumers with adequate (and meaningful?) information as to the identity and quality of the product.</a:t>
            </a:r>
          </a:p>
          <a:p>
            <a:pPr lvl="1">
              <a:buSzPct val="100000"/>
              <a:buFont typeface="Wingdings" pitchFamily="2" charset="2"/>
              <a:buChar char="§"/>
            </a:pPr>
            <a:r>
              <a:rPr lang="en-US" sz="2800" dirty="0" smtClean="0"/>
              <a:t>State Rules</a:t>
            </a:r>
          </a:p>
          <a:p>
            <a:pPr lvl="2">
              <a:buFont typeface="Wingdings" pitchFamily="2" charset="2"/>
              <a:buChar char="§"/>
            </a:pPr>
            <a:r>
              <a:rPr lang="en-US" sz="2400" dirty="0" smtClean="0"/>
              <a:t>Prevent consumer deception.</a:t>
            </a:r>
          </a:p>
          <a:p>
            <a:pPr lvl="2">
              <a:buFont typeface="Wingdings" pitchFamily="2" charset="2"/>
              <a:buChar char="§"/>
            </a:pPr>
            <a:r>
              <a:rPr lang="en-US" sz="2400" dirty="0" smtClean="0"/>
              <a:t>Provide consumers with adequate (and meaningful?) information as to the identity and quality of the product.</a:t>
            </a:r>
          </a:p>
          <a:p>
            <a:pPr lvl="2">
              <a:buFont typeface="Wingdings" pitchFamily="2" charset="2"/>
              <a:buChar char="§"/>
            </a:pPr>
            <a:r>
              <a:rPr lang="en-US" sz="2400" dirty="0" smtClean="0"/>
              <a:t>Protect / Promote reputation of local regions / wine industry.</a:t>
            </a:r>
          </a:p>
          <a:p>
            <a:pPr lvl="2"/>
            <a:endParaRPr lang="en-US" sz="2400" dirty="0" smtClean="0"/>
          </a:p>
          <a:p>
            <a:pPr lvl="2"/>
            <a:endParaRPr lang="en-US" sz="2400" dirty="0" smtClean="0"/>
          </a:p>
          <a:p>
            <a:pPr lvl="2"/>
            <a:endParaRPr lang="en-US" sz="2400" dirty="0" smtClean="0"/>
          </a:p>
          <a:p>
            <a:pPr lvl="2"/>
            <a:endParaRPr lang="en-US" dirty="0" smtClean="0"/>
          </a:p>
          <a:p>
            <a:pPr lvl="1"/>
            <a:endParaRPr lang="en-US" dirty="0" smtClean="0"/>
          </a:p>
          <a:p>
            <a:pPr lvl="1"/>
            <a:endParaRPr lang="en-US" dirty="0" smtClean="0"/>
          </a:p>
          <a:p>
            <a:pPr lvl="1"/>
            <a:endParaRPr lang="en-US" dirty="0"/>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rius_II_2014_shadowed.png"/>
          <p:cNvPicPr>
            <a:picLocks noChangeAspect="1"/>
          </p:cNvPicPr>
          <p:nvPr/>
        </p:nvPicPr>
        <p:blipFill>
          <a:blip r:embed="rId2" cstate="print"/>
          <a:stretch>
            <a:fillRect/>
          </a:stretch>
        </p:blipFill>
        <p:spPr>
          <a:xfrm>
            <a:off x="3276600" y="1676400"/>
            <a:ext cx="1810419" cy="4800600"/>
          </a:xfrm>
          <a:prstGeom prst="rect">
            <a:avLst/>
          </a:prstGeom>
        </p:spPr>
      </p:pic>
      <p:sp>
        <p:nvSpPr>
          <p:cNvPr id="2" name="Title 1"/>
          <p:cNvSpPr>
            <a:spLocks noGrp="1"/>
          </p:cNvSpPr>
          <p:nvPr>
            <p:ph type="title"/>
          </p:nvPr>
        </p:nvSpPr>
        <p:spPr/>
        <p:txBody>
          <a:bodyPr/>
          <a:lstStyle/>
          <a:p>
            <a:r>
              <a:rPr lang="en-US" sz="3600" dirty="0" smtClean="0">
                <a:solidFill>
                  <a:schemeClr val="accent1">
                    <a:lumMod val="75000"/>
                  </a:schemeClr>
                </a:solidFill>
              </a:rPr>
              <a:t>Which one is the “Brand Label”?</a:t>
            </a:r>
            <a:endParaRPr lang="en-US" sz="3600" dirty="0">
              <a:solidFill>
                <a:schemeClr val="accent1">
                  <a:lumMod val="75000"/>
                </a:schemeClr>
              </a:solidFill>
            </a:endParaRPr>
          </a:p>
        </p:txBody>
      </p:sp>
      <p:pic>
        <p:nvPicPr>
          <p:cNvPr id="4" name="Picture 3" descr="Square logo.jpeg"/>
          <p:cNvPicPr>
            <a:picLocks noChangeAspect="1"/>
          </p:cNvPicPr>
          <p:nvPr/>
        </p:nvPicPr>
        <p:blipFill>
          <a:blip r:embed="rId3" cstate="print"/>
          <a:stretch>
            <a:fillRect/>
          </a:stretch>
        </p:blipFill>
        <p:spPr>
          <a:xfrm>
            <a:off x="7620000" y="6061584"/>
            <a:ext cx="1524000" cy="688340"/>
          </a:xfrm>
          <a:prstGeom prst="rect">
            <a:avLst/>
          </a:prstGeom>
        </p:spPr>
      </p:pic>
      <p:sp>
        <p:nvSpPr>
          <p:cNvPr id="7" name="TextBox 6"/>
          <p:cNvSpPr txBox="1"/>
          <p:nvPr/>
        </p:nvSpPr>
        <p:spPr>
          <a:xfrm>
            <a:off x="1143000" y="1981200"/>
            <a:ext cx="6244017" cy="461665"/>
          </a:xfrm>
          <a:prstGeom prst="rect">
            <a:avLst/>
          </a:prstGeom>
          <a:noFill/>
        </p:spPr>
        <p:txBody>
          <a:bodyPr wrap="none" rtlCol="0">
            <a:spAutoFit/>
          </a:bodyPr>
          <a:lstStyle/>
          <a:p>
            <a:r>
              <a:rPr lang="en-US" sz="2400" b="1" dirty="0" smtClean="0"/>
              <a:t>This…                            or                   This?</a:t>
            </a:r>
            <a:endParaRPr lang="en-US" sz="2400" b="1" dirty="0"/>
          </a:p>
        </p:txBody>
      </p:sp>
      <p:pic>
        <p:nvPicPr>
          <p:cNvPr id="9" name="Picture 8" descr="Darius_II_2014_shadowed.png"/>
          <p:cNvPicPr>
            <a:picLocks noChangeAspect="1"/>
          </p:cNvPicPr>
          <p:nvPr/>
        </p:nvPicPr>
        <p:blipFill>
          <a:blip r:embed="rId2" cstate="print"/>
          <a:srcRect l="21045" t="38095" r="20030" b="26984"/>
          <a:stretch>
            <a:fillRect/>
          </a:stretch>
        </p:blipFill>
        <p:spPr>
          <a:xfrm>
            <a:off x="609600" y="2590800"/>
            <a:ext cx="1905000" cy="2993572"/>
          </a:xfrm>
          <a:prstGeom prst="rect">
            <a:avLst/>
          </a:prstGeom>
        </p:spPr>
      </p:pic>
      <p:pic>
        <p:nvPicPr>
          <p:cNvPr id="10" name="Picture 9" descr="Darius II Back Label.jpg"/>
          <p:cNvPicPr>
            <a:picLocks noChangeAspect="1"/>
          </p:cNvPicPr>
          <p:nvPr/>
        </p:nvPicPr>
        <p:blipFill>
          <a:blip r:embed="rId4" cstate="print"/>
          <a:stretch>
            <a:fillRect/>
          </a:stretch>
        </p:blipFill>
        <p:spPr>
          <a:xfrm>
            <a:off x="5765800" y="2514600"/>
            <a:ext cx="2184400" cy="32766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accent1">
                    <a:lumMod val="75000"/>
                  </a:schemeClr>
                </a:solidFill>
              </a:rPr>
              <a:t>Alcohol Tobacco Tax and Trade Bureau (“TTB”): Label Information</a:t>
            </a:r>
            <a:endParaRPr lang="en-US" sz="3600" dirty="0">
              <a:solidFill>
                <a:schemeClr val="accent1">
                  <a:lumMod val="75000"/>
                </a:schemeClr>
              </a:solidFill>
            </a:endParaRPr>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
        <p:nvSpPr>
          <p:cNvPr id="7" name="Content Placeholder 2"/>
          <p:cNvSpPr>
            <a:spLocks noGrp="1"/>
          </p:cNvSpPr>
          <p:nvPr>
            <p:ph idx="1"/>
          </p:nvPr>
        </p:nvSpPr>
        <p:spPr>
          <a:xfrm>
            <a:off x="2438400" y="2895600"/>
            <a:ext cx="2667000" cy="1371600"/>
          </a:xfrm>
        </p:spPr>
        <p:txBody>
          <a:bodyPr/>
          <a:lstStyle/>
          <a:p>
            <a:r>
              <a:rPr lang="en-US" sz="1400" dirty="0" smtClean="0"/>
              <a:t>Brand Name (Trademark)</a:t>
            </a:r>
          </a:p>
          <a:p>
            <a:r>
              <a:rPr lang="en-US" sz="1400" dirty="0" smtClean="0"/>
              <a:t>Class / Type</a:t>
            </a:r>
          </a:p>
          <a:p>
            <a:pPr lvl="1"/>
            <a:r>
              <a:rPr lang="en-US" sz="1100" dirty="0" smtClean="0"/>
              <a:t>If Varietal is used as Class/Type, then Appellation is </a:t>
            </a:r>
            <a:r>
              <a:rPr lang="en-US" sz="1100" u="sng" dirty="0" smtClean="0"/>
              <a:t>required</a:t>
            </a:r>
            <a:r>
              <a:rPr lang="en-US" sz="1100" dirty="0" smtClean="0"/>
              <a:t>.</a:t>
            </a:r>
          </a:p>
          <a:p>
            <a:pPr>
              <a:buNone/>
            </a:pPr>
            <a:endParaRPr lang="en-US" sz="1400" dirty="0" smtClean="0"/>
          </a:p>
        </p:txBody>
      </p:sp>
      <p:sp>
        <p:nvSpPr>
          <p:cNvPr id="5" name="Content Placeholder 2"/>
          <p:cNvSpPr txBox="1">
            <a:spLocks/>
          </p:cNvSpPr>
          <p:nvPr/>
        </p:nvSpPr>
        <p:spPr bwMode="auto">
          <a:xfrm>
            <a:off x="5334000" y="2895600"/>
            <a:ext cx="3657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lang="en-US" sz="1400" dirty="0" smtClean="0">
                <a:latin typeface="+mn-lt"/>
              </a:rPr>
              <a:t>Bottler’s Name/ Address</a:t>
            </a:r>
          </a:p>
          <a:p>
            <a:pPr marL="319088" indent="-319088" eaLnBrk="0" hangingPunct="0">
              <a:spcBef>
                <a:spcPts val="700"/>
              </a:spcBef>
              <a:buClr>
                <a:schemeClr val="accent2"/>
              </a:buClr>
              <a:buSzPct val="60000"/>
              <a:buFont typeface="Wingdings" pitchFamily="2" charset="2"/>
              <a:buChar char=""/>
            </a:pPr>
            <a:r>
              <a:rPr lang="en-US" sz="1400" dirty="0" smtClean="0">
                <a:latin typeface="+mn-lt"/>
              </a:rPr>
              <a:t>Alcohol Content</a:t>
            </a:r>
          </a:p>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Net Content</a:t>
            </a:r>
          </a:p>
          <a:p>
            <a:pPr marL="319088" indent="-319088" eaLnBrk="0" hangingPunct="0">
              <a:spcBef>
                <a:spcPts val="700"/>
              </a:spcBef>
              <a:buClr>
                <a:schemeClr val="accent2"/>
              </a:buClr>
              <a:buSzPct val="60000"/>
              <a:buFont typeface="Wingdings" pitchFamily="2" charset="2"/>
              <a:buChar char=""/>
            </a:pPr>
            <a:r>
              <a:rPr lang="en-US" sz="1400" dirty="0" smtClean="0">
                <a:latin typeface="+mn-lt"/>
              </a:rPr>
              <a:t>Health Warning Statement</a:t>
            </a:r>
          </a:p>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lang="en-US" sz="1400" dirty="0" smtClean="0">
                <a:latin typeface="+mn-lt"/>
              </a:rPr>
              <a:t>Sulfite Declaration</a:t>
            </a:r>
          </a:p>
        </p:txBody>
      </p:sp>
      <p:sp>
        <p:nvSpPr>
          <p:cNvPr id="6" name="Rounded Rectangle 5"/>
          <p:cNvSpPr/>
          <p:nvPr/>
        </p:nvSpPr>
        <p:spPr>
          <a:xfrm>
            <a:off x="2438400" y="1981200"/>
            <a:ext cx="2667000" cy="762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Must Be on</a:t>
            </a:r>
          </a:p>
          <a:p>
            <a:pPr algn="ctr"/>
            <a:r>
              <a:rPr lang="en-US" sz="2600" b="1" dirty="0" smtClean="0"/>
              <a:t>“Brand Label”</a:t>
            </a:r>
            <a:endParaRPr lang="en-US" sz="2600" b="1" dirty="0"/>
          </a:p>
        </p:txBody>
      </p:sp>
      <p:sp>
        <p:nvSpPr>
          <p:cNvPr id="8" name="Rounded Rectangle 7"/>
          <p:cNvSpPr/>
          <p:nvPr/>
        </p:nvSpPr>
        <p:spPr>
          <a:xfrm>
            <a:off x="5410200" y="1981200"/>
            <a:ext cx="2667000" cy="762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Must Be on</a:t>
            </a:r>
          </a:p>
          <a:p>
            <a:pPr algn="ctr"/>
            <a:r>
              <a:rPr lang="en-US" sz="2600" b="1" dirty="0" smtClean="0"/>
              <a:t>the Bottle</a:t>
            </a:r>
            <a:endParaRPr lang="en-US" sz="2600" b="1" dirty="0"/>
          </a:p>
        </p:txBody>
      </p:sp>
      <p:sp>
        <p:nvSpPr>
          <p:cNvPr id="9" name="Rounded Rectangle 8"/>
          <p:cNvSpPr/>
          <p:nvPr/>
        </p:nvSpPr>
        <p:spPr>
          <a:xfrm>
            <a:off x="228600" y="2819400"/>
            <a:ext cx="1981200" cy="990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Mandatory</a:t>
            </a:r>
            <a:endParaRPr lang="en-US" sz="2600" b="1" dirty="0"/>
          </a:p>
        </p:txBody>
      </p:sp>
      <p:pic>
        <p:nvPicPr>
          <p:cNvPr id="10" name="Picture 9" descr="Frog's Leap Back.jpg"/>
          <p:cNvPicPr>
            <a:picLocks noChangeAspect="1"/>
          </p:cNvPicPr>
          <p:nvPr/>
        </p:nvPicPr>
        <p:blipFill>
          <a:blip r:embed="rId3" cstate="print"/>
          <a:stretch>
            <a:fillRect/>
          </a:stretch>
        </p:blipFill>
        <p:spPr>
          <a:xfrm>
            <a:off x="5715000" y="4572000"/>
            <a:ext cx="1737546" cy="1974850"/>
          </a:xfrm>
          <a:prstGeom prst="rect">
            <a:avLst/>
          </a:prstGeom>
        </p:spPr>
      </p:pic>
      <p:pic>
        <p:nvPicPr>
          <p:cNvPr id="11" name="Picture 10" descr="Frog's Leap Front.jpg"/>
          <p:cNvPicPr>
            <a:picLocks noChangeAspect="1"/>
          </p:cNvPicPr>
          <p:nvPr/>
        </p:nvPicPr>
        <p:blipFill>
          <a:blip r:embed="rId4" cstate="print"/>
          <a:stretch>
            <a:fillRect/>
          </a:stretch>
        </p:blipFill>
        <p:spPr>
          <a:xfrm>
            <a:off x="2667000" y="4724400"/>
            <a:ext cx="1943673" cy="1767832"/>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accent1">
                    <a:lumMod val="75000"/>
                  </a:schemeClr>
                </a:solidFill>
              </a:rPr>
              <a:t>Alcohol Tobacco Tax and Trade Bureau (“TTB”): Label Information  </a:t>
            </a:r>
            <a:r>
              <a:rPr lang="en-US" sz="2700" i="1" dirty="0" smtClean="0">
                <a:solidFill>
                  <a:schemeClr val="accent1">
                    <a:lumMod val="75000"/>
                  </a:schemeClr>
                </a:solidFill>
              </a:rPr>
              <a:t>(continued)</a:t>
            </a:r>
            <a:endParaRPr lang="en-US" sz="2700" i="1" dirty="0">
              <a:solidFill>
                <a:schemeClr val="accent1">
                  <a:lumMod val="75000"/>
                </a:schemeClr>
              </a:solidFill>
            </a:endParaRPr>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
        <p:nvSpPr>
          <p:cNvPr id="7" name="Content Placeholder 2"/>
          <p:cNvSpPr>
            <a:spLocks noGrp="1"/>
          </p:cNvSpPr>
          <p:nvPr>
            <p:ph idx="1"/>
          </p:nvPr>
        </p:nvSpPr>
        <p:spPr>
          <a:xfrm>
            <a:off x="2438400" y="2971800"/>
            <a:ext cx="2514600" cy="1371600"/>
          </a:xfrm>
        </p:spPr>
        <p:txBody>
          <a:bodyPr/>
          <a:lstStyle/>
          <a:p>
            <a:r>
              <a:rPr lang="en-US" sz="1400" dirty="0" smtClean="0"/>
              <a:t>Appellation</a:t>
            </a:r>
          </a:p>
          <a:p>
            <a:pPr lvl="1">
              <a:buNone/>
            </a:pPr>
            <a:endParaRPr lang="en-US" sz="1100" dirty="0" smtClean="0"/>
          </a:p>
          <a:p>
            <a:pPr>
              <a:buNone/>
            </a:pPr>
            <a:endParaRPr lang="en-US" sz="1400" dirty="0" smtClean="0"/>
          </a:p>
        </p:txBody>
      </p:sp>
      <p:sp>
        <p:nvSpPr>
          <p:cNvPr id="5" name="Content Placeholder 2"/>
          <p:cNvSpPr txBox="1">
            <a:spLocks/>
          </p:cNvSpPr>
          <p:nvPr/>
        </p:nvSpPr>
        <p:spPr bwMode="auto">
          <a:xfrm>
            <a:off x="5334000" y="2971800"/>
            <a:ext cx="3657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lvl="0" indent="-319088" eaLnBrk="0" hangingPunct="0">
              <a:spcBef>
                <a:spcPts val="700"/>
              </a:spcBef>
              <a:buClr>
                <a:schemeClr val="accent2"/>
              </a:buClr>
              <a:buSzPct val="60000"/>
              <a:buFont typeface="Wingdings" pitchFamily="2" charset="2"/>
              <a:buChar char=""/>
              <a:defRPr/>
            </a:pPr>
            <a:r>
              <a:rPr lang="en-US" sz="1400" dirty="0" smtClean="0"/>
              <a:t>Fanciful Name (Trademark)</a:t>
            </a:r>
          </a:p>
          <a:p>
            <a:pPr marL="319088" lvl="0" indent="-319088" eaLnBrk="0" hangingPunct="0">
              <a:spcBef>
                <a:spcPts val="700"/>
              </a:spcBef>
              <a:buClr>
                <a:schemeClr val="accent2"/>
              </a:buClr>
              <a:buSzPct val="60000"/>
              <a:buFont typeface="Wingdings" pitchFamily="2" charset="2"/>
              <a:buChar char=""/>
              <a:defRPr/>
            </a:pPr>
            <a:r>
              <a:rPr lang="en-US" sz="1400" dirty="0" smtClean="0"/>
              <a:t>Vintage</a:t>
            </a:r>
          </a:p>
          <a:p>
            <a:pPr marL="319088" lvl="0" indent="-319088" eaLnBrk="0" hangingPunct="0">
              <a:spcBef>
                <a:spcPts val="700"/>
              </a:spcBef>
              <a:buClr>
                <a:schemeClr val="accent2"/>
              </a:buClr>
              <a:buSzPct val="60000"/>
              <a:buFont typeface="Wingdings" pitchFamily="2" charset="2"/>
              <a:buChar char=""/>
              <a:defRPr/>
            </a:pPr>
            <a:r>
              <a:rPr lang="en-US" sz="1400" dirty="0" smtClean="0"/>
              <a:t>Estate Bottled</a:t>
            </a:r>
          </a:p>
          <a:p>
            <a:pPr marL="319088" lvl="0" indent="-319088" eaLnBrk="0" hangingPunct="0">
              <a:spcBef>
                <a:spcPts val="700"/>
              </a:spcBef>
              <a:buClr>
                <a:schemeClr val="accent2"/>
              </a:buClr>
              <a:buSzPct val="60000"/>
              <a:buFont typeface="Wingdings" pitchFamily="2" charset="2"/>
              <a:buChar char=""/>
              <a:defRPr/>
            </a:pPr>
            <a:r>
              <a:rPr lang="en-US" sz="1400" dirty="0" smtClean="0"/>
              <a:t>Vineyard Designation (Trademark)</a:t>
            </a:r>
          </a:p>
        </p:txBody>
      </p:sp>
      <p:sp>
        <p:nvSpPr>
          <p:cNvPr id="6" name="Rounded Rectangle 5"/>
          <p:cNvSpPr/>
          <p:nvPr/>
        </p:nvSpPr>
        <p:spPr>
          <a:xfrm>
            <a:off x="2438400" y="2057400"/>
            <a:ext cx="2667000" cy="762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Must Be on</a:t>
            </a:r>
          </a:p>
          <a:p>
            <a:pPr algn="ctr"/>
            <a:r>
              <a:rPr lang="en-US" sz="2600" b="1" dirty="0" smtClean="0"/>
              <a:t>“Brand Label”</a:t>
            </a:r>
            <a:endParaRPr lang="en-US" sz="2600" b="1" dirty="0"/>
          </a:p>
        </p:txBody>
      </p:sp>
      <p:sp>
        <p:nvSpPr>
          <p:cNvPr id="8" name="Rounded Rectangle 7"/>
          <p:cNvSpPr/>
          <p:nvPr/>
        </p:nvSpPr>
        <p:spPr>
          <a:xfrm>
            <a:off x="5410200" y="2057400"/>
            <a:ext cx="2667000" cy="762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Must Be on</a:t>
            </a:r>
          </a:p>
          <a:p>
            <a:pPr algn="ctr"/>
            <a:r>
              <a:rPr lang="en-US" sz="2600" b="1" dirty="0" smtClean="0"/>
              <a:t>the Bottle</a:t>
            </a:r>
            <a:endParaRPr lang="en-US" sz="2600" b="1" dirty="0"/>
          </a:p>
        </p:txBody>
      </p:sp>
      <p:sp>
        <p:nvSpPr>
          <p:cNvPr id="10" name="Rounded Rectangle 9"/>
          <p:cNvSpPr/>
          <p:nvPr/>
        </p:nvSpPr>
        <p:spPr>
          <a:xfrm>
            <a:off x="152400" y="2895600"/>
            <a:ext cx="1981200" cy="990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bg2"/>
                </a:solidFill>
              </a:rPr>
              <a:t>Optional</a:t>
            </a:r>
            <a:endParaRPr lang="en-US" sz="2600" b="1" dirty="0">
              <a:solidFill>
                <a:schemeClr val="bg2"/>
              </a:solidFill>
            </a:endParaRPr>
          </a:p>
        </p:txBody>
      </p:sp>
      <p:pic>
        <p:nvPicPr>
          <p:cNvPr id="9" name="Picture 8" descr="Artesa Back.jpg"/>
          <p:cNvPicPr>
            <a:picLocks noChangeAspect="1"/>
          </p:cNvPicPr>
          <p:nvPr/>
        </p:nvPicPr>
        <p:blipFill>
          <a:blip r:embed="rId3" cstate="print"/>
          <a:stretch>
            <a:fillRect/>
          </a:stretch>
        </p:blipFill>
        <p:spPr>
          <a:xfrm>
            <a:off x="5638800" y="4343400"/>
            <a:ext cx="1828800" cy="2033502"/>
          </a:xfrm>
          <a:prstGeom prst="rect">
            <a:avLst/>
          </a:prstGeom>
        </p:spPr>
      </p:pic>
      <p:pic>
        <p:nvPicPr>
          <p:cNvPr id="11" name="Picture 10" descr="Artesa Front.jpg"/>
          <p:cNvPicPr>
            <a:picLocks noChangeAspect="1"/>
          </p:cNvPicPr>
          <p:nvPr/>
        </p:nvPicPr>
        <p:blipFill>
          <a:blip r:embed="rId4" cstate="print"/>
          <a:stretch>
            <a:fillRect/>
          </a:stretch>
        </p:blipFill>
        <p:spPr>
          <a:xfrm>
            <a:off x="2819400" y="4038600"/>
            <a:ext cx="1483364" cy="22836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Which one is the “Brand Label”?</a:t>
            </a:r>
            <a:endParaRPr lang="en-US" sz="3600" dirty="0">
              <a:solidFill>
                <a:schemeClr val="accent1">
                  <a:lumMod val="75000"/>
                </a:schemeClr>
              </a:solidFill>
            </a:endParaRPr>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
        <p:nvSpPr>
          <p:cNvPr id="7" name="Content Placeholder 2"/>
          <p:cNvSpPr>
            <a:spLocks noGrp="1"/>
          </p:cNvSpPr>
          <p:nvPr>
            <p:ph idx="1"/>
          </p:nvPr>
        </p:nvSpPr>
        <p:spPr>
          <a:xfrm>
            <a:off x="384048" y="2057400"/>
            <a:ext cx="8759952" cy="4800600"/>
          </a:xfrm>
          <a:noFill/>
        </p:spPr>
        <p:txBody>
          <a:bodyPr/>
          <a:lstStyle/>
          <a:p>
            <a:pPr>
              <a:buSzPct val="75000"/>
              <a:buBlip>
                <a:blip r:embed="rId3"/>
              </a:buBlip>
            </a:pPr>
            <a:r>
              <a:rPr lang="en-US" sz="3200" dirty="0" smtClean="0"/>
              <a:t>“Brand Label” is the one that contains the following information: </a:t>
            </a:r>
          </a:p>
          <a:p>
            <a:pPr lvl="1">
              <a:buSzPct val="90000"/>
              <a:buFont typeface="Wingdings" pitchFamily="2" charset="2"/>
              <a:buChar char="§"/>
            </a:pPr>
            <a:r>
              <a:rPr lang="en-US" dirty="0" smtClean="0"/>
              <a:t>Brand Name  (Trademark)</a:t>
            </a:r>
          </a:p>
          <a:p>
            <a:pPr lvl="1">
              <a:buSzPct val="90000"/>
              <a:buFont typeface="Wingdings" pitchFamily="2" charset="2"/>
              <a:buChar char="§"/>
            </a:pPr>
            <a:r>
              <a:rPr lang="en-US" dirty="0" smtClean="0"/>
              <a:t>Class / Type of Wine</a:t>
            </a:r>
          </a:p>
          <a:p>
            <a:pPr lvl="1">
              <a:buSzPct val="90000"/>
              <a:buFont typeface="Wingdings" pitchFamily="2" charset="2"/>
              <a:buChar char="§"/>
            </a:pPr>
            <a:r>
              <a:rPr lang="en-US" dirty="0" smtClean="0"/>
              <a:t>Appellation (if used)</a:t>
            </a:r>
          </a:p>
          <a:p>
            <a:pPr lvl="2">
              <a:buSzPct val="90000"/>
              <a:buFont typeface="Wingdings" pitchFamily="2" charset="2"/>
              <a:buChar char="§"/>
            </a:pPr>
            <a:r>
              <a:rPr lang="en-US" dirty="0" smtClean="0"/>
              <a:t>Required if Grape Varietal is used as class / type</a:t>
            </a:r>
          </a:p>
          <a:p>
            <a:pPr lvl="1">
              <a:buSzPct val="90000"/>
              <a:buFont typeface="Wingdings" pitchFamily="2" charset="2"/>
              <a:buChar char="§"/>
            </a:pPr>
            <a:r>
              <a:rPr lang="en-US" dirty="0" smtClean="0">
                <a:solidFill>
                  <a:srgbClr val="FF0000"/>
                </a:solidFill>
              </a:rPr>
              <a:t>Previously, ABV had to appear on brand label.  Now can appear anywhere.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50000"/>
                  </a:schemeClr>
                </a:solidFill>
              </a:rPr>
              <a:t>Components of a wine label: </a:t>
            </a:r>
            <a:br>
              <a:rPr lang="en-US" sz="3600" dirty="0" smtClean="0">
                <a:solidFill>
                  <a:schemeClr val="accent1">
                    <a:lumMod val="50000"/>
                  </a:schemeClr>
                </a:solidFill>
              </a:rPr>
            </a:br>
            <a:r>
              <a:rPr lang="en-US" sz="3600" dirty="0" smtClean="0">
                <a:solidFill>
                  <a:schemeClr val="accent1">
                    <a:lumMod val="50000"/>
                  </a:schemeClr>
                </a:solidFill>
              </a:rPr>
              <a:t>Mandatory and Additional Information</a:t>
            </a:r>
            <a:endParaRPr lang="en-US" sz="3600" dirty="0">
              <a:solidFill>
                <a:schemeClr val="accent1">
                  <a:lumMod val="50000"/>
                </a:schemeClr>
              </a:solidFill>
            </a:endParaRPr>
          </a:p>
        </p:txBody>
      </p:sp>
      <p:pic>
        <p:nvPicPr>
          <p:cNvPr id="4" name="Picture 3" descr="Square logo.jpeg"/>
          <p:cNvPicPr>
            <a:picLocks noChangeAspect="1"/>
          </p:cNvPicPr>
          <p:nvPr/>
        </p:nvPicPr>
        <p:blipFill>
          <a:blip r:embed="rId2" cstate="print"/>
          <a:stretch>
            <a:fillRect/>
          </a:stretch>
        </p:blipFill>
        <p:spPr>
          <a:xfrm>
            <a:off x="7620000" y="6061584"/>
            <a:ext cx="1524000" cy="688340"/>
          </a:xfrm>
          <a:prstGeom prst="rect">
            <a:avLst/>
          </a:prstGeom>
        </p:spPr>
      </p:pic>
      <p:sp>
        <p:nvSpPr>
          <p:cNvPr id="7" name="TextBox 6"/>
          <p:cNvSpPr txBox="1"/>
          <p:nvPr/>
        </p:nvSpPr>
        <p:spPr>
          <a:xfrm>
            <a:off x="152400" y="6412468"/>
            <a:ext cx="6705682" cy="369332"/>
          </a:xfrm>
          <a:prstGeom prst="rect">
            <a:avLst/>
          </a:prstGeom>
          <a:noFill/>
        </p:spPr>
        <p:txBody>
          <a:bodyPr wrap="none" rtlCol="0">
            <a:spAutoFit/>
          </a:bodyPr>
          <a:lstStyle/>
          <a:p>
            <a:r>
              <a:rPr lang="en-US" b="1" dirty="0" smtClean="0"/>
              <a:t>Circled component = Required components of wine labeling</a:t>
            </a:r>
            <a:endParaRPr lang="en-US" b="1" dirty="0"/>
          </a:p>
        </p:txBody>
      </p:sp>
      <p:grpSp>
        <p:nvGrpSpPr>
          <p:cNvPr id="11" name="Group 10"/>
          <p:cNvGrpSpPr/>
          <p:nvPr/>
        </p:nvGrpSpPr>
        <p:grpSpPr>
          <a:xfrm>
            <a:off x="457200" y="1524000"/>
            <a:ext cx="7772429" cy="4495800"/>
            <a:chOff x="76200" y="1515506"/>
            <a:chExt cx="7772429" cy="4961494"/>
          </a:xfrm>
        </p:grpSpPr>
        <p:pic>
          <p:nvPicPr>
            <p:cNvPr id="18434" name="Picture 2" descr="Infographic on How to Read a US Wine Label"/>
            <p:cNvPicPr>
              <a:picLocks noChangeAspect="1" noChangeArrowheads="1"/>
            </p:cNvPicPr>
            <p:nvPr/>
          </p:nvPicPr>
          <p:blipFill>
            <a:blip r:embed="rId3" cstate="print"/>
            <a:srcRect l="6185" t="16835" r="3148" b="4242"/>
            <a:stretch>
              <a:fillRect/>
            </a:stretch>
          </p:blipFill>
          <p:spPr bwMode="auto">
            <a:xfrm>
              <a:off x="76200" y="1515506"/>
              <a:ext cx="7772429" cy="4961494"/>
            </a:xfrm>
            <a:prstGeom prst="rect">
              <a:avLst/>
            </a:prstGeom>
            <a:noFill/>
          </p:spPr>
        </p:pic>
        <p:sp>
          <p:nvSpPr>
            <p:cNvPr id="8" name="Rounded Rectangle 7"/>
            <p:cNvSpPr/>
            <p:nvPr/>
          </p:nvSpPr>
          <p:spPr>
            <a:xfrm>
              <a:off x="76200" y="5325506"/>
              <a:ext cx="1828800" cy="457200"/>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ounded Rectangle 8"/>
            <p:cNvSpPr/>
            <p:nvPr/>
          </p:nvSpPr>
          <p:spPr>
            <a:xfrm>
              <a:off x="762000" y="3801506"/>
              <a:ext cx="1143000" cy="404980"/>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a:off x="533400" y="2201306"/>
              <a:ext cx="1371600" cy="407410"/>
            </a:xfrm>
            <a:prstGeom prst="roundRect">
              <a:avLst/>
            </a:prstGeom>
            <a:noFill/>
            <a:ln w="412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image" Target="../media/image1.jpeg" />
</Relationships>
</file>

<file path=ppt/theme/theme1.xml><?xml version="1.0" encoding="utf-8"?>
<a:theme xmlns:a="http://schemas.openxmlformats.org/drawingml/2006/main" name="Median">
  <a:themeElements>
    <a:clrScheme name="Custom 1">
      <a:dk1>
        <a:srgbClr val="161616"/>
      </a:dk1>
      <a:lt1>
        <a:srgbClr val="FFFFFF"/>
      </a:lt1>
      <a:dk2>
        <a:srgbClr val="161616"/>
      </a:dk2>
      <a:lt2>
        <a:srgbClr val="FFFFFF"/>
      </a:lt2>
      <a:accent1>
        <a:srgbClr val="BBCB27"/>
      </a:accent1>
      <a:accent2>
        <a:srgbClr val="6D6D6D"/>
      </a:accent2>
      <a:accent3>
        <a:srgbClr val="FFFFFF"/>
      </a:accent3>
      <a:accent4>
        <a:srgbClr val="F2B800"/>
      </a:accent4>
      <a:accent5>
        <a:srgbClr val="5D6513"/>
      </a:accent5>
      <a:accent6>
        <a:srgbClr val="5E5E63"/>
      </a:accent6>
      <a:hlink>
        <a:srgbClr val="F2B800"/>
      </a:hlink>
      <a:folHlink>
        <a:srgbClr val="C09200"/>
      </a:folHlink>
    </a:clrScheme>
    <a:fontScheme name="Custom 1">
      <a:majorFont>
        <a:latin typeface="Proxima Nova Rg"/>
        <a:ea typeface=""/>
        <a:cs typeface=""/>
      </a:majorFont>
      <a:minorFont>
        <a:latin typeface="Proxima Nova Rg"/>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raClrScheme>
      <a:clrScheme name="Median 1">
        <a:dk1>
          <a:srgbClr val="000000"/>
        </a:dk1>
        <a:lt1>
          <a:srgbClr val="FFFFFF"/>
        </a:lt1>
        <a:dk2>
          <a:srgbClr val="3B3B3B"/>
        </a:dk2>
        <a:lt2>
          <a:srgbClr val="D4D2D0"/>
        </a:lt2>
        <a:accent1>
          <a:srgbClr val="6EA0B0"/>
        </a:accent1>
        <a:accent2>
          <a:srgbClr val="CCAF0A"/>
        </a:accent2>
        <a:accent3>
          <a:srgbClr val="FFFFFF"/>
        </a:accent3>
        <a:accent4>
          <a:srgbClr val="000000"/>
        </a:accent4>
        <a:accent5>
          <a:srgbClr val="BACDD4"/>
        </a:accent5>
        <a:accent6>
          <a:srgbClr val="B99E08"/>
        </a:accent6>
        <a:hlink>
          <a:srgbClr val="00C8C3"/>
        </a:hlink>
        <a:folHlink>
          <a:srgbClr val="A116E0"/>
        </a:folHlink>
      </a:clrScheme>
      <a:clrMap bg1="lt1" tx1="dk1" bg2="lt2" tx2="dk2" accent1="accent1" accent2="accent2" accent3="accent3" accent4="accent4" accent5="accent5" accent6="accent6" hlink="hlink" folHlink="folHlink"/>
    </a:extraClrScheme>
    <a:extraClrScheme>
      <a:clrScheme name="Median 2">
        <a:dk1>
          <a:srgbClr val="3B3B3B"/>
        </a:dk1>
        <a:lt1>
          <a:srgbClr val="FFFFFF"/>
        </a:lt1>
        <a:dk2>
          <a:srgbClr val="000000"/>
        </a:dk2>
        <a:lt2>
          <a:srgbClr val="D4D2D0"/>
        </a:lt2>
        <a:accent1>
          <a:srgbClr val="6EA0B0"/>
        </a:accent1>
        <a:accent2>
          <a:srgbClr val="69686E"/>
        </a:accent2>
        <a:accent3>
          <a:srgbClr val="AAAAAA"/>
        </a:accent3>
        <a:accent4>
          <a:srgbClr val="DADADA"/>
        </a:accent4>
        <a:accent5>
          <a:srgbClr val="BACDD4"/>
        </a:accent5>
        <a:accent6>
          <a:srgbClr val="5E5E63"/>
        </a:accent6>
        <a:hlink>
          <a:srgbClr val="00C8C3"/>
        </a:hlink>
        <a:folHlink>
          <a:srgbClr val="A116E0"/>
        </a:folHlink>
      </a:clrScheme>
      <a:clrMap bg1="dk2" tx1="lt1" bg2="dk1" tx2="lt2" accent1="accent1" accent2="accent2" accent3="accent3" accent4="accent4" accent5="accent5" accent6="accent6" hlink="hlink" folHlink="folHlink"/>
    </a:extraClrScheme>
    <a:extraClrScheme>
      <a:clrScheme name="Median 3">
        <a:dk1>
          <a:srgbClr val="FFFFFF"/>
        </a:dk1>
        <a:lt1>
          <a:srgbClr val="FFFFFF"/>
        </a:lt1>
        <a:dk2>
          <a:srgbClr val="D4D2D0"/>
        </a:dk2>
        <a:lt2>
          <a:srgbClr val="3B3B3B"/>
        </a:lt2>
        <a:accent1>
          <a:srgbClr val="6EA0B0"/>
        </a:accent1>
        <a:accent2>
          <a:srgbClr val="69686E"/>
        </a:accent2>
        <a:accent3>
          <a:srgbClr val="FFFFFF"/>
        </a:accent3>
        <a:accent4>
          <a:srgbClr val="DADADA"/>
        </a:accent4>
        <a:accent5>
          <a:srgbClr val="BACDD4"/>
        </a:accent5>
        <a:accent6>
          <a:srgbClr val="5E5E63"/>
        </a:accent6>
        <a:hlink>
          <a:srgbClr val="00C8C3"/>
        </a:hlink>
        <a:folHlink>
          <a:srgbClr val="A116E0"/>
        </a:folHlink>
      </a:clrScheme>
      <a:clrMap bg1="lt1" tx1="dk1" bg2="lt2" tx2="dk2" accent1="accent1" accent2="accent2" accent3="accent3" accent4="accent4" accent5="accent5" accent6="accent6" hlink="hlink" folHlink="folHlink"/>
    </a:extraClrScheme>
    <a:extraClrScheme>
      <a:clrScheme name="Median 4">
        <a:dk1>
          <a:srgbClr val="000000"/>
        </a:dk1>
        <a:lt1>
          <a:srgbClr val="FFFFFF"/>
        </a:lt1>
        <a:dk2>
          <a:srgbClr val="020202"/>
        </a:dk2>
        <a:lt2>
          <a:srgbClr val="3B3B3B"/>
        </a:lt2>
        <a:accent1>
          <a:srgbClr val="6EA0B0"/>
        </a:accent1>
        <a:accent2>
          <a:srgbClr val="69686E"/>
        </a:accent2>
        <a:accent3>
          <a:srgbClr val="FFFFFF"/>
        </a:accent3>
        <a:accent4>
          <a:srgbClr val="000000"/>
        </a:accent4>
        <a:accent5>
          <a:srgbClr val="BACDD4"/>
        </a:accent5>
        <a:accent6>
          <a:srgbClr val="5E5E63"/>
        </a:accent6>
        <a:hlink>
          <a:srgbClr val="00C8C3"/>
        </a:hlink>
        <a:folHlink>
          <a:srgbClr val="A116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61616"/>
    </a:dk1>
    <a:lt1>
      <a:srgbClr val="FFFFFF"/>
    </a:lt1>
    <a:dk2>
      <a:srgbClr val="161616"/>
    </a:dk2>
    <a:lt2>
      <a:srgbClr val="FFFFFF"/>
    </a:lt2>
    <a:accent1>
      <a:srgbClr val="BBCB27"/>
    </a:accent1>
    <a:accent2>
      <a:srgbClr val="6D6D6D"/>
    </a:accent2>
    <a:accent3>
      <a:srgbClr val="FFFFFF"/>
    </a:accent3>
    <a:accent4>
      <a:srgbClr val="F2B800"/>
    </a:accent4>
    <a:accent5>
      <a:srgbClr val="5D6513"/>
    </a:accent5>
    <a:accent6>
      <a:srgbClr val="5E5E63"/>
    </a:accent6>
    <a:hlink>
      <a:srgbClr val="F2B800"/>
    </a:hlink>
    <a:folHlink>
      <a:srgbClr val="C09200"/>
    </a:folHlink>
  </a:clrScheme>
</a:themeOverride>
</file>

<file path=ppt/theme/themeOverride2.xml><?xml version="1.0" encoding="utf-8"?>
<a:themeOverride xmlns:a="http://schemas.openxmlformats.org/drawingml/2006/main">
  <a:clrScheme name="Custom 1">
    <a:dk1>
      <a:srgbClr val="161616"/>
    </a:dk1>
    <a:lt1>
      <a:srgbClr val="FFFFFF"/>
    </a:lt1>
    <a:dk2>
      <a:srgbClr val="161616"/>
    </a:dk2>
    <a:lt2>
      <a:srgbClr val="FFFFFF"/>
    </a:lt2>
    <a:accent1>
      <a:srgbClr val="BBCB27"/>
    </a:accent1>
    <a:accent2>
      <a:srgbClr val="6D6D6D"/>
    </a:accent2>
    <a:accent3>
      <a:srgbClr val="FFFFFF"/>
    </a:accent3>
    <a:accent4>
      <a:srgbClr val="F2B800"/>
    </a:accent4>
    <a:accent5>
      <a:srgbClr val="5D6513"/>
    </a:accent5>
    <a:accent6>
      <a:srgbClr val="5E5E63"/>
    </a:accent6>
    <a:hlink>
      <a:srgbClr val="F2B800"/>
    </a:hlink>
    <a:folHlink>
      <a:srgbClr val="C09200"/>
    </a:folHlink>
  </a:clrScheme>
</a:themeOverride>
</file>

<file path=ppt/theme/themeOverride3.xml><?xml version="1.0" encoding="utf-8"?>
<a:themeOverride xmlns:a="http://schemas.openxmlformats.org/drawingml/2006/main">
  <a:clrScheme name="Custom 1">
    <a:dk1>
      <a:srgbClr val="161616"/>
    </a:dk1>
    <a:lt1>
      <a:srgbClr val="FFFFFF"/>
    </a:lt1>
    <a:dk2>
      <a:srgbClr val="161616"/>
    </a:dk2>
    <a:lt2>
      <a:srgbClr val="FFFFFF"/>
    </a:lt2>
    <a:accent1>
      <a:srgbClr val="BBCB27"/>
    </a:accent1>
    <a:accent2>
      <a:srgbClr val="6D6D6D"/>
    </a:accent2>
    <a:accent3>
      <a:srgbClr val="FFFFFF"/>
    </a:accent3>
    <a:accent4>
      <a:srgbClr val="F2B800"/>
    </a:accent4>
    <a:accent5>
      <a:srgbClr val="5D6513"/>
    </a:accent5>
    <a:accent6>
      <a:srgbClr val="5E5E63"/>
    </a:accent6>
    <a:hlink>
      <a:srgbClr val="F2B800"/>
    </a:hlink>
    <a:folHlink>
      <a:srgbClr val="C09200"/>
    </a:folHlink>
  </a:clrScheme>
</a:themeOverride>
</file>

<file path=ppt/theme/themeOverride4.xml><?xml version="1.0" encoding="utf-8"?>
<a:themeOverride xmlns:a="http://schemas.openxmlformats.org/drawingml/2006/main">
  <a:clrScheme name="Custom 1">
    <a:dk1>
      <a:srgbClr val="161616"/>
    </a:dk1>
    <a:lt1>
      <a:srgbClr val="FFFFFF"/>
    </a:lt1>
    <a:dk2>
      <a:srgbClr val="161616"/>
    </a:dk2>
    <a:lt2>
      <a:srgbClr val="FFFFFF"/>
    </a:lt2>
    <a:accent1>
      <a:srgbClr val="BBCB27"/>
    </a:accent1>
    <a:accent2>
      <a:srgbClr val="6D6D6D"/>
    </a:accent2>
    <a:accent3>
      <a:srgbClr val="FFFFFF"/>
    </a:accent3>
    <a:accent4>
      <a:srgbClr val="F2B800"/>
    </a:accent4>
    <a:accent5>
      <a:srgbClr val="5D6513"/>
    </a:accent5>
    <a:accent6>
      <a:srgbClr val="5E5E63"/>
    </a:accent6>
    <a:hlink>
      <a:srgbClr val="F2B800"/>
    </a:hlink>
    <a:folHlink>
      <a:srgbClr val="C09200"/>
    </a:folHlink>
  </a:clrScheme>
</a:themeOverride>
</file>

<file path=docProps/app.xml><?xml version="1.0" encoding="utf-8"?>
<Properties xmlns="http://schemas.openxmlformats.org/officeDocument/2006/extended-properties" xmlns:vt="http://schemas.openxmlformats.org/officeDocument/2006/docPropsVTypes">
  <Words>1344</Words>
  <Application>Microsoft Office PowerPoint</Application>
  <PresentationFormat>On-screen Show (4:3)</PresentationFormat>
  <Paragraphs>225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Usa WINE LABELING REGULATIONS  </vt:lpstr>
      <vt:lpstr>DISCLAIMER</vt:lpstr>
      <vt:lpstr>Concurrent  Federal &amp; State Power</vt:lpstr>
      <vt:lpstr>Goal of Labeling Regulations</vt:lpstr>
      <vt:lpstr>Which one is the “Brand Label”?</vt:lpstr>
      <vt:lpstr>Alcohol Tobacco Tax and Trade Bureau (“TTB”): Label Information</vt:lpstr>
      <vt:lpstr>Alcohol Tobacco Tax and Trade Bureau (“TTB”): Label Information  (continued)</vt:lpstr>
      <vt:lpstr>Which one is the “Brand Label”?</vt:lpstr>
      <vt:lpstr>Components of a wine label:  Mandatory and Additional Information</vt:lpstr>
      <vt:lpstr>Slide 10</vt:lpstr>
      <vt:lpstr>1. Brand Name</vt:lpstr>
      <vt:lpstr>What is a Trademark?</vt:lpstr>
      <vt:lpstr>What is a Trademark?</vt:lpstr>
      <vt:lpstr>What is a Trademark?</vt:lpstr>
      <vt:lpstr>What is a Trademark?</vt:lpstr>
      <vt:lpstr>What is a Trademark?</vt:lpstr>
      <vt:lpstr>What is a Trademark?</vt:lpstr>
      <vt:lpstr>What is a Trademark?</vt:lpstr>
      <vt:lpstr>What is a Trademark?</vt:lpstr>
      <vt:lpstr>What is a Trademark?</vt:lpstr>
      <vt:lpstr>What is a Trademark?</vt:lpstr>
      <vt:lpstr>Adoption of Marks</vt:lpstr>
      <vt:lpstr>Registration of Marks</vt:lpstr>
      <vt:lpstr>COLA Protection?</vt:lpstr>
      <vt:lpstr>2. Class / Type</vt:lpstr>
      <vt:lpstr>2. Class / Type</vt:lpstr>
      <vt:lpstr>Slide 27</vt:lpstr>
      <vt:lpstr>Slide 28</vt:lpstr>
      <vt:lpstr>Slide 29</vt:lpstr>
      <vt:lpstr>Slide 30</vt:lpstr>
      <vt:lpstr>Slide 31</vt:lpstr>
      <vt:lpstr>Slide 32</vt:lpstr>
      <vt:lpstr>Additional Label Information</vt:lpstr>
      <vt:lpstr>Fanciful Name</vt:lpstr>
      <vt:lpstr>Vineyard Designation</vt:lpstr>
      <vt:lpstr>Estate Bottled</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