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9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5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4" r:id="rId38"/>
    <p:sldId id="290" r:id="rId39"/>
    <p:sldId id="291" r:id="rId40"/>
    <p:sldId id="292" r:id="rId4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66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5"/>
  </p:normalViewPr>
  <p:slideViewPr>
    <p:cSldViewPr snapToGrid="0" snapToObjects="1">
      <p:cViewPr varScale="1">
        <p:scale>
          <a:sx n="120" d="100"/>
          <a:sy n="120" d="100"/>
        </p:scale>
        <p:origin x="-102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73EE-51F5-4275-B3CF-058F6DB9CA3B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40983-4D6F-4451-BFE8-F8F443438D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N.B.</a:t>
            </a:r>
            <a:r>
              <a:rPr lang="en-US" baseline="0" dirty="0" smtClean="0"/>
              <a:t>, As </a:t>
            </a:r>
            <a:r>
              <a:rPr lang="en-US" dirty="0" smtClean="0"/>
              <a:t>Discussed at recent ABA Chicago</a:t>
            </a:r>
            <a:r>
              <a:rPr lang="en-US" baseline="0" dirty="0" smtClean="0"/>
              <a:t> Conference: </a:t>
            </a:r>
            <a:r>
              <a:rPr lang="en-US" dirty="0" smtClean="0"/>
              <a:t>Documentation</a:t>
            </a:r>
            <a:r>
              <a:rPr lang="en-US" baseline="0" dirty="0" smtClean="0"/>
              <a:t> increases probability of Misappropriation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27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N.B.</a:t>
            </a:r>
            <a:r>
              <a:rPr lang="en-US" baseline="0" dirty="0" smtClean="0"/>
              <a:t>, As </a:t>
            </a:r>
            <a:r>
              <a:rPr lang="en-US" dirty="0" smtClean="0"/>
              <a:t>Discussed at recent ABA Chicago</a:t>
            </a:r>
            <a:r>
              <a:rPr lang="en-US" baseline="0" dirty="0" smtClean="0"/>
              <a:t> Conference: </a:t>
            </a:r>
            <a:r>
              <a:rPr lang="en-US" dirty="0" smtClean="0"/>
              <a:t>Documentation</a:t>
            </a:r>
            <a:r>
              <a:rPr lang="en-US" baseline="0" dirty="0" smtClean="0"/>
              <a:t> increases probability of Misappropriation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527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Coca cola formula</a:t>
            </a:r>
            <a:r>
              <a:rPr lang="en-US" baseline="0" dirty="0" smtClean="0"/>
              <a:t> over 100 years old – stored in a bank vault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82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2830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Coca cola formula</a:t>
            </a:r>
            <a:r>
              <a:rPr lang="en-US" baseline="0" dirty="0" smtClean="0"/>
              <a:t> over 100 years old – stored in a bank vault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82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Coca cola formula</a:t>
            </a:r>
            <a:r>
              <a:rPr lang="en-US" baseline="0" dirty="0" smtClean="0"/>
              <a:t> over 100 years old – stored in a bank vault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82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Coca cola formula</a:t>
            </a:r>
            <a:r>
              <a:rPr lang="en-US" baseline="0" dirty="0" smtClean="0"/>
              <a:t> over 100 years old – stored in a bank vault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3822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75AE7-083C-43B0-8C27-12053982FF4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754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aseline="0">
                <a:solidFill>
                  <a:srgbClr val="28662B"/>
                </a:solidFill>
                <a:latin typeface="Gill Sans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aseline="0">
                <a:latin typeface="Gill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9600" y="4786312"/>
            <a:ext cx="19812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BB72C5-DA24-413D-8E1D-089C1D1AB05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0044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0" i="0" baseline="0">
                <a:solidFill>
                  <a:srgbClr val="28662B"/>
                </a:solidFill>
                <a:latin typeface="Gill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0" i="0" baseline="0">
                <a:solidFill>
                  <a:srgbClr val="28662B"/>
                </a:solidFill>
                <a:latin typeface="Gill Sans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438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rgbClr val="28662B"/>
          </a:solidFill>
          <a:latin typeface="Gill Sans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Gill Sans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ill Sans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Gill Sans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Gill Sans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Gill Sans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pf-law.com/" TargetMode="External"/><Relationship Id="rId2" Type="http://schemas.openxmlformats.org/officeDocument/2006/relationships/hyperlink" Target="mailto:CP@DPF-LAW.COM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109360"/>
            <a:ext cx="5429250" cy="2108347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88" y="3466659"/>
            <a:ext cx="1966413" cy="650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4231297"/>
            <a:ext cx="1447800" cy="456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32" y="2657672"/>
            <a:ext cx="2643124" cy="468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4575" y="2744052"/>
            <a:ext cx="3346450" cy="295401"/>
          </a:xfrm>
          <a:prstGeom prst="rect">
            <a:avLst/>
          </a:prstGeom>
        </p:spPr>
      </p:pic>
      <p:pic>
        <p:nvPicPr>
          <p:cNvPr id="15" name="Picture 14" descr="A picture containing object, thing&#10;&#10;Description generated with very high confidenc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177" y="3481922"/>
            <a:ext cx="1445246" cy="6197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450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vs. Other Intellectual Property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39825" lvl="2" indent="-285750" fontAlgn="auto">
              <a:spcAft>
                <a:spcPts val="0"/>
              </a:spcAft>
              <a:buClr>
                <a:srgbClr val="FA6500"/>
              </a:buClr>
              <a:buFont typeface="Wingdings" pitchFamily="2" charset="2"/>
              <a:buChar char="§"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Potentially</a:t>
            </a: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infinite duration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 disclosure requirement – MUST not disclose!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baseline="0" dirty="0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 need to file or register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 novelty requirement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Less expense early in life</a:t>
            </a: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noProof="0" dirty="0" smtClean="0">
                <a:solidFill>
                  <a:prstClr val="black"/>
                </a:solidFill>
                <a:latin typeface="Calibri"/>
              </a:rPr>
              <a:t>Subject to potential reverse engineering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“Reasonable” efforts </a:t>
            </a:r>
            <a:r>
              <a:rPr lang="en-US" sz="1500" kern="1200" noProof="0" dirty="0" smtClean="0">
                <a:solidFill>
                  <a:prstClr val="black"/>
                </a:solidFill>
                <a:latin typeface="Calibri"/>
              </a:rPr>
              <a:t>to maintain secrecy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Inadvertent disclosure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Misappropriation</a:t>
            </a:r>
            <a:endParaRPr lang="en-US" sz="1500" kern="1200" noProof="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No presumption - Must </a:t>
            </a:r>
            <a:r>
              <a:rPr lang="en-US" sz="1500" kern="1200" dirty="0">
                <a:solidFill>
                  <a:prstClr val="black"/>
                </a:solidFill>
                <a:latin typeface="Calibri"/>
              </a:rPr>
              <a:t>identify &amp; prove existence without </a:t>
            </a: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(disclosing </a:t>
            </a:r>
            <a:r>
              <a:rPr lang="en-US" sz="1500" kern="1200" dirty="0">
                <a:solidFill>
                  <a:prstClr val="black"/>
                </a:solidFill>
                <a:latin typeface="Calibri"/>
              </a:rPr>
              <a:t>the trade </a:t>
            </a: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secret)</a:t>
            </a:r>
            <a:endParaRPr lang="en-US" sz="1500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Enforcement is potentially costly over time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Considerations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42950" lvl="1" indent="-285750" fontAlgn="auto">
              <a:spcAft>
                <a:spcPts val="0"/>
              </a:spcAft>
            </a:pPr>
            <a:r>
              <a:rPr lang="en-US" sz="1800" kern="1200" noProof="0" dirty="0" smtClean="0">
                <a:solidFill>
                  <a:prstClr val="black"/>
                </a:solidFill>
                <a:latin typeface="Calibri"/>
              </a:rPr>
              <a:t>Require: NDA with *</a:t>
            </a:r>
            <a:r>
              <a:rPr lang="en-US" sz="1800" b="1" kern="1200" noProof="0" dirty="0" smtClean="0">
                <a:solidFill>
                  <a:prstClr val="black"/>
                </a:solidFill>
                <a:latin typeface="Calibri"/>
              </a:rPr>
              <a:t>Assignment of Rights</a:t>
            </a:r>
            <a:r>
              <a:rPr lang="en-US" sz="1800" kern="1200" noProof="0" dirty="0" smtClean="0">
                <a:solidFill>
                  <a:prstClr val="black"/>
                </a:solidFill>
                <a:latin typeface="Calibri"/>
              </a:rPr>
              <a:t>*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Agreement itself and its terms should be Confidential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noProof="0" dirty="0" smtClean="0">
                <a:solidFill>
                  <a:prstClr val="black"/>
                </a:solidFill>
                <a:latin typeface="Calibri"/>
              </a:rPr>
              <a:t>Require notification (advance, if possible) in the event of disclosure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If disclosure is required – require reasonable efforts to seek confidential treatment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noProof="0" dirty="0" smtClean="0">
                <a:solidFill>
                  <a:prstClr val="black"/>
                </a:solidFill>
                <a:latin typeface="Calibri"/>
              </a:rPr>
              <a:t>Require recipient to keep records of all trade secrets developed or subject to assignment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Prohibit removal of TS info from the premises 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Prohibit hindering/preventing access to TS info (e.g., IT access)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Require return of TS materials upon termination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Require written disclosure of anything developed while with the company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Require disclosure/assignment inventions, etc. developed within 6 mos. – 1 year (inc. patent applications)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Take heed: Cal. Lab. Code </a:t>
            </a:r>
            <a:r>
              <a:rPr lang="en-US" sz="1800" dirty="0"/>
              <a:t>§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2870</a:t>
            </a:r>
          </a:p>
        </p:txBody>
      </p:sp>
    </p:spTree>
    <p:extLst>
      <p:ext uri="{BB962C8B-B14F-4D97-AF65-F5344CB8AC3E}">
        <p14:creationId xmlns="" xmlns:p14="http://schemas.microsoft.com/office/powerpoint/2010/main" val="10868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Copyright</a:t>
            </a: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rmAutofit fontScale="92500"/>
          </a:bodyPr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Creative works fixed in a tangible medium of expression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Rights: Reproduction, Distribution, Derivative Works, Public Display, Public Performance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Federal law applies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Term:  (Depends) Often lasts for the lifetime of the author plus 70 years</a:t>
            </a:r>
          </a:p>
        </p:txBody>
      </p:sp>
    </p:spTree>
    <p:extLst>
      <p:ext uri="{BB962C8B-B14F-4D97-AF65-F5344CB8AC3E}">
        <p14:creationId xmlns="" xmlns:p14="http://schemas.microsoft.com/office/powerpoint/2010/main" val="23183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cap="small" dirty="0" smtClean="0">
                <a:solidFill>
                  <a:srgbClr val="387FE8"/>
                </a:solidFill>
                <a:latin typeface="Calibri"/>
              </a:rPr>
              <a:t>Copyright- What is Protected?</a:t>
            </a:r>
            <a:r>
              <a:rPr lang="en-US" sz="6000" b="1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6000" b="1" cap="small" dirty="0" smtClean="0">
                <a:solidFill>
                  <a:srgbClr val="387FE8"/>
                </a:solidFill>
                <a:latin typeface="Calibri"/>
              </a:rPr>
            </a:br>
            <a:endParaRPr lang="en-US" sz="4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rmAutofit lnSpcReduction="10000"/>
          </a:bodyPr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Issue: Sufficient “</a:t>
            </a:r>
            <a:r>
              <a:rPr lang="en-US" sz="2800" i="1" kern="1200" dirty="0" smtClean="0">
                <a:solidFill>
                  <a:prstClr val="black"/>
                </a:solidFill>
                <a:latin typeface="Calibri"/>
              </a:rPr>
              <a:t>creativity”</a:t>
            </a: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2800" i="1" kern="12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Literary works, e.g., marketing copy, product descriptions, product manuals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Graphic works, e.g., product photos, package art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Sculptural works, e.g., 3D shapes, plastic shell packaging</a:t>
            </a:r>
          </a:p>
        </p:txBody>
      </p:sp>
    </p:spTree>
    <p:extLst>
      <p:ext uri="{BB962C8B-B14F-4D97-AF65-F5344CB8AC3E}">
        <p14:creationId xmlns="" xmlns:p14="http://schemas.microsoft.com/office/powerpoint/2010/main" val="20712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Copyright - Issues</a:t>
            </a: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/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Ownership – Who owns the copyright?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When and How to Register? - Litigation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Publication/Statutory Damages</a:t>
            </a:r>
            <a:endParaRPr lang="en-US" sz="3200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52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Copyright Ownership</a:t>
            </a: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Author/Creator owns the copyright</a:t>
            </a:r>
          </a:p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Web page, label, photographs, etc.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Exception: Employee in the course of employment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Commissioned Works</a:t>
            </a:r>
          </a:p>
          <a:p>
            <a:pPr marL="0" lv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3200" b="1" kern="12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en-US" sz="3200" b="1" kern="1200" dirty="0" smtClean="0">
                <a:solidFill>
                  <a:prstClr val="black"/>
                </a:solidFill>
                <a:latin typeface="Calibri"/>
              </a:rPr>
              <a:t>Obtain Assignment of Rights!</a:t>
            </a:r>
          </a:p>
        </p:txBody>
      </p:sp>
    </p:spTree>
    <p:extLst>
      <p:ext uri="{BB962C8B-B14F-4D97-AF65-F5344CB8AC3E}">
        <p14:creationId xmlns="" xmlns:p14="http://schemas.microsoft.com/office/powerpoint/2010/main" val="61444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Copyright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in the Produce Industry</a:t>
            </a:r>
            <a:endParaRPr lang="en-US" sz="4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/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Label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Packaging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Website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</a:rPr>
              <a:t>Photographs</a:t>
            </a:r>
          </a:p>
        </p:txBody>
      </p:sp>
    </p:spTree>
    <p:extLst>
      <p:ext uri="{BB962C8B-B14F-4D97-AF65-F5344CB8AC3E}">
        <p14:creationId xmlns="" xmlns:p14="http://schemas.microsoft.com/office/powerpoint/2010/main" val="1084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Copyright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vs. Other Intellectual Property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39825" lvl="2" indent="-285750" fontAlgn="auto">
              <a:spcAft>
                <a:spcPts val="0"/>
              </a:spcAft>
              <a:buClr>
                <a:srgbClr val="FA6500"/>
              </a:buClr>
              <a:buFont typeface="Wingdings" pitchFamily="2" charset="2"/>
              <a:buChar char="§"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PROS</a:t>
            </a:r>
          </a:p>
          <a:p>
            <a:pPr marL="742950" lvl="1" indent="-285750"/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Relatively inexpensive to Register</a:t>
            </a:r>
          </a:p>
          <a:p>
            <a:pPr marL="742950" lvl="1" indent="-285750"/>
            <a:r>
              <a:rPr kumimoji="0" lang="en-US" sz="15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Lengthy term of protection ~ Life of author + 70 years</a:t>
            </a:r>
          </a:p>
          <a:p>
            <a:pPr marL="742950" lvl="1" indent="-285750"/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Protects against verbatim copying</a:t>
            </a:r>
          </a:p>
          <a:p>
            <a:pPr marL="742950" lvl="1" indent="-285750"/>
            <a:r>
              <a:rPr kumimoji="0" lang="en-US" sz="15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Versatile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kumimoji="0" lang="en-US" sz="150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Protects words, images and 3D objects</a:t>
            </a: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</a:t>
            </a:r>
          </a:p>
          <a:p>
            <a:pPr marL="742950" lvl="1" indent="-285750"/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Must be fixed in a tangible medium of expression</a:t>
            </a:r>
          </a:p>
          <a:p>
            <a:pPr marL="742950" lvl="1" indent="-285750"/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Must register copyright to enforce against others</a:t>
            </a:r>
            <a:endParaRPr lang="en-US" sz="1500" kern="1200" noProof="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Exclusive federal jurisdiction – no state jurisdiction</a:t>
            </a:r>
            <a:endParaRPr lang="en-US" sz="1500" kern="1200" noProof="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Enforcement can be costly*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>Patents</a:t>
            </a:r>
            <a:endParaRPr lang="en-US" sz="48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dirty="0"/>
              <a:t>Right to exclude others</a:t>
            </a:r>
          </a:p>
          <a:p>
            <a:pPr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dirty="0" smtClean="0"/>
              <a:t>From </a:t>
            </a:r>
            <a:r>
              <a:rPr lang="en-US" sz="2400" dirty="0"/>
              <a:t>making, using, offering for sale, or selling or importing </a:t>
            </a:r>
            <a:r>
              <a:rPr lang="en-US" sz="2400" dirty="0" smtClean="0"/>
              <a:t>invention </a:t>
            </a:r>
            <a:r>
              <a:rPr lang="en-US" sz="2400" dirty="0"/>
              <a:t>into </a:t>
            </a:r>
            <a:r>
              <a:rPr lang="en-US" sz="2400" dirty="0" smtClean="0"/>
              <a:t>U.S. </a:t>
            </a:r>
            <a:endParaRPr lang="en-US" sz="2400" dirty="0"/>
          </a:p>
          <a:p>
            <a:pPr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dirty="0"/>
              <a:t>NOT </a:t>
            </a:r>
            <a:r>
              <a:rPr lang="en-US" sz="2400" dirty="0" smtClean="0"/>
              <a:t>an affirmative </a:t>
            </a:r>
            <a:r>
              <a:rPr lang="en-US" sz="2400" dirty="0"/>
              <a:t>right to make, use, offer for sale, sell or </a:t>
            </a:r>
            <a:r>
              <a:rPr lang="en-US" sz="2400" dirty="0" smtClean="0"/>
              <a:t>import</a:t>
            </a:r>
            <a:endParaRPr lang="en-US" sz="2400" dirty="0"/>
          </a:p>
          <a:p>
            <a:pPr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dirty="0" smtClean="0"/>
              <a:t>Patentee </a:t>
            </a:r>
            <a:r>
              <a:rPr lang="en-US" sz="2400" dirty="0"/>
              <a:t>must enforce the patent without aid of the USPTO</a:t>
            </a:r>
            <a:r>
              <a:rPr lang="en-US" sz="2400" dirty="0" smtClean="0"/>
              <a:t>.</a:t>
            </a:r>
          </a:p>
          <a:p>
            <a:pPr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dirty="0" smtClean="0"/>
              <a:t>20 year term from application date (generally)</a:t>
            </a:r>
            <a:endParaRPr lang="en-US" sz="2400" dirty="0"/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.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44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800" b="1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800" b="1" cap="small" dirty="0" smtClean="0">
                <a:solidFill>
                  <a:srgbClr val="387FE8"/>
                </a:solidFill>
                <a:latin typeface="Calibri"/>
              </a:rPr>
              <a:t>Utility Patents </a:t>
            </a:r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</a:b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/>
          <a:lstStyle/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</a:pPr>
            <a:endParaRPr lang="en-US" sz="1000" i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43001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28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Processes, machines, articles of manufacture, and compositions of matter which are: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 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Nonobvious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or any new and useful improvement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thereof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63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This is made available for general informational purposes only and none of the information provided herein should be considered to constitute legal advice.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chrisp\AppData\Local\Microsoft\Windows\Temporary Internet Files\Content.Outlook\YOUIODAT\DPF_logo_SHORT_b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954" y="1268016"/>
            <a:ext cx="3310969" cy="1033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226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Utility Patents</a:t>
            </a: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/>
          <a:lstStyle/>
          <a:p>
            <a:pPr mar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APPLICATIONS TO THE PRODUCE INDUSTRY</a:t>
            </a: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Product Display (e.g., nesting on shelf)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Product Protection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25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800" b="1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800" b="1" cap="small" dirty="0" smtClean="0">
                <a:solidFill>
                  <a:srgbClr val="387FE8"/>
                </a:solidFill>
                <a:latin typeface="Calibri"/>
              </a:rPr>
              <a:t>Design Patents </a:t>
            </a:r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</a:b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114"/>
            <a:ext cx="8229600" cy="3655509"/>
          </a:xfrm>
        </p:spPr>
        <p:txBody>
          <a:bodyPr>
            <a:normAutofit fontScale="25000" lnSpcReduction="20000"/>
          </a:bodyPr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kern="1200" dirty="0" smtClean="0">
                <a:solidFill>
                  <a:prstClr val="black"/>
                </a:solidFill>
                <a:latin typeface="Calibri"/>
              </a:rPr>
              <a:t>Protection </a:t>
            </a:r>
            <a:r>
              <a:rPr lang="en-US" sz="7200" kern="1200" dirty="0">
                <a:solidFill>
                  <a:prstClr val="black"/>
                </a:solidFill>
                <a:latin typeface="Calibri"/>
              </a:rPr>
              <a:t>for ornamental aspects of a product or package.</a:t>
            </a: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Drawings define the metes and bounds of the ornamental invention.</a:t>
            </a: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May coexist with trade dress protection</a:t>
            </a: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Must commit to final commercial embodiment prior to filing</a:t>
            </a: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14 year term from date of issuance</a:t>
            </a: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No maintenance fees (unlike utility patents)</a:t>
            </a: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Remedies (35 U.S.C. §§ 283-85, 289)</a:t>
            </a:r>
          </a:p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Preliminary /Permanent Injunction / Compensatory damages </a:t>
            </a:r>
          </a:p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</a:pPr>
            <a:r>
              <a:rPr lang="en-US" sz="7200" dirty="0" smtClean="0">
                <a:solidFill>
                  <a:prstClr val="black"/>
                </a:solidFill>
                <a:latin typeface="Calibri"/>
              </a:rPr>
              <a:t>Exceptional Cases – Treble Damages and Attorneys’ fees</a:t>
            </a:r>
          </a:p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</a:pPr>
            <a:endParaRPr lang="en-US" sz="1000" i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</a:pPr>
            <a:endParaRPr lang="en-US" sz="1400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1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Design Patents</a:t>
            </a: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Seminal Case</a:t>
            </a:r>
            <a:r>
              <a:rPr lang="en-US" sz="2800" i="1" kern="1200" dirty="0" smtClean="0">
                <a:solidFill>
                  <a:prstClr val="black"/>
                </a:solidFill>
                <a:latin typeface="Calibri"/>
              </a:rPr>
              <a:t>: Egyptian Goddess v. Swisa</a:t>
            </a:r>
            <a:r>
              <a:rPr lang="en-US" sz="2800" kern="1200" dirty="0" smtClean="0">
                <a:solidFill>
                  <a:prstClr val="black"/>
                </a:solidFill>
                <a:latin typeface="Calibri"/>
              </a:rPr>
              <a:t>, 543 F.3d 665 (Fed. Cir. 2008)</a:t>
            </a: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Rejects “Point of Novelty” test - required accused design to possess “substantially the same points of novelty that distinguished the patented design from the prior art.” </a:t>
            </a: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Adopts revised “Ordinary Observer" test - through the eyes of an observer familiar with the prior art.</a:t>
            </a: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</a:pP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Prior art considered only where both designs are “substantially the same,” and “not plainly dissimilar.”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endParaRPr lang="en-US" sz="1400" b="1" i="1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73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pPr algn="ctr"/>
            <a:r>
              <a:rPr lang="en-US" sz="5400" b="1" kern="1200" cap="small" dirty="0" smtClean="0">
                <a:solidFill>
                  <a:srgbClr val="387FE8"/>
                </a:solidFill>
                <a:latin typeface="Calibri"/>
              </a:rPr>
              <a:t>Design Patents</a:t>
            </a:r>
            <a:endParaRPr lang="en-US" sz="54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51623"/>
          </a:xfrm>
        </p:spPr>
        <p:txBody>
          <a:bodyPr/>
          <a:lstStyle/>
          <a:p>
            <a:pPr mar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2800" b="1" kern="1200" dirty="0" smtClean="0">
                <a:solidFill>
                  <a:prstClr val="black"/>
                </a:solidFill>
                <a:latin typeface="Calibri"/>
              </a:rPr>
              <a:t>Illustrative Cases</a:t>
            </a:r>
            <a:endParaRPr lang="en-US" sz="2100" b="1" kern="1200" dirty="0" smtClean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800" i="1" kern="1200" dirty="0" smtClean="0">
                <a:solidFill>
                  <a:prstClr val="black"/>
                </a:solidFill>
                <a:latin typeface="Calibri" pitchFamily="34" charset="0"/>
              </a:rPr>
              <a:t>Wing Shing Prods (BVI) Co. v. Sunbeam Prods</a:t>
            </a:r>
            <a:r>
              <a:rPr lang="en-US" sz="1800" kern="1200" dirty="0" smtClean="0">
                <a:solidFill>
                  <a:prstClr val="black"/>
                </a:solidFill>
                <a:latin typeface="Calibri" pitchFamily="34" charset="0"/>
              </a:rPr>
              <a:t>., 665 F. Supp. 2d 357 (S.D.N.Y. 2009)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"on the whole the claimed design when compared to the prior art bespeaks 'a field ... crowded with many references relating to the design of the same type of appliance.'“ Conclusion: An ordinary observer familiar with the prior art "would not believe the AR 10/12 [the accused design] to be the 'same as' the '585 patent" </a:t>
            </a:r>
            <a:endParaRPr lang="en-US" sz="1600" b="1" i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</a:t>
            </a:r>
            <a:r>
              <a:rPr lang="en-US" sz="2400" b="1" i="1" dirty="0" smtClean="0">
                <a:solidFill>
                  <a:prstClr val="black"/>
                </a:solidFill>
                <a:latin typeface="Calibri"/>
              </a:rPr>
              <a:t>NO INFRINGEMENT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  <p:pic>
        <p:nvPicPr>
          <p:cNvPr id="6" name="Picture 5" descr="fig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028950"/>
            <a:ext cx="3139532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5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pPr algn="ctr"/>
            <a:r>
              <a:rPr lang="en-US" sz="5400" b="1" kern="1200" cap="small" dirty="0" smtClean="0">
                <a:solidFill>
                  <a:srgbClr val="387FE8"/>
                </a:solidFill>
                <a:latin typeface="Calibri"/>
              </a:rPr>
              <a:t>Design Patents</a:t>
            </a:r>
            <a:endParaRPr lang="en-US" sz="54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2628900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2800" b="1" kern="1200" dirty="0" smtClean="0">
                <a:solidFill>
                  <a:prstClr val="black"/>
                </a:solidFill>
                <a:latin typeface="Calibri"/>
              </a:rPr>
              <a:t>Illustrative Cases</a:t>
            </a:r>
            <a:endParaRPr lang="en-US" sz="2100" b="1" kern="1200" dirty="0" smtClean="0">
              <a:solidFill>
                <a:prstClr val="black"/>
              </a:solidFill>
              <a:latin typeface="Calibri"/>
            </a:endParaRP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nl-NL" sz="1800" i="1" kern="1200" dirty="0" smtClean="0">
                <a:solidFill>
                  <a:prstClr val="black"/>
                </a:solidFill>
                <a:latin typeface="Calibri"/>
              </a:rPr>
              <a:t>Keurig Inc. v. JBR Inc.,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2013 U.S. Dist. LEXIS 40341 (D. Mass., 2013)</a:t>
            </a:r>
            <a:r>
              <a:rPr lang="nl-NL" sz="1800" kern="12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Beverage filter cartridges for coffee  </a:t>
            </a: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Designs found “plainly dissimilar” – prior art not considered	</a:t>
            </a:r>
          </a:p>
          <a:p>
            <a:pPr marL="0" indent="0" fontAlgn="auto">
              <a:spcAft>
                <a:spcPts val="1200"/>
              </a:spcAft>
              <a:buClr>
                <a:srgbClr val="FA6500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Failed to prove the two designs are “substantially the same” to                                           the ordinary observer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2400" b="1" i="1" dirty="0" smtClean="0">
                <a:solidFill>
                  <a:prstClr val="black"/>
                </a:solidFill>
                <a:latin typeface="Calibri"/>
              </a:rPr>
              <a:t> SUMMARY JUDGMENT - NO INFRINGEMENT 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gur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980" y="1200150"/>
            <a:ext cx="2402021" cy="3405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12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cap="small" dirty="0" smtClean="0">
                <a:solidFill>
                  <a:srgbClr val="387FE8"/>
                </a:solidFill>
                <a:latin typeface="Calibri"/>
              </a:rPr>
              <a:t>Patents</a:t>
            </a:r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/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vs. Other Intellectual Property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39825" lvl="2" indent="-285750" fontAlgn="auto">
              <a:spcAft>
                <a:spcPts val="0"/>
              </a:spcAft>
              <a:buClr>
                <a:srgbClr val="FA6500"/>
              </a:buClr>
              <a:buFont typeface="Wingdings" pitchFamily="2" charset="2"/>
              <a:buChar char="§"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Deterrence (e.g., “Patent</a:t>
            </a: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Pending”)</a:t>
            </a:r>
          </a:p>
          <a:p>
            <a:pPr marL="742950" lvl="1" indent="-285750"/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Protected from 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reverse engineering</a:t>
            </a:r>
            <a:endParaRPr kumimoji="0" lang="en-US" sz="15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Potentially valuable business asset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Strict Requirements: Novelty, Utility, Nonobviousness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On Sale/Public Disclosure Bar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Publicly disclosed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Very expensive to prepare, file and maintain (utility patents)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noProof="0" dirty="0" smtClean="0">
                <a:solidFill>
                  <a:prstClr val="black"/>
                </a:solidFill>
                <a:latin typeface="Calibri"/>
              </a:rPr>
              <a:t>Even more expensive to enforce!</a:t>
            </a:r>
            <a:endParaRPr lang="en-US" sz="1500" kern="1200" noProof="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Subject to Invalidation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199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Trademark/Service Mark: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What is it?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Word, Phrase, Slogan</a:t>
            </a:r>
          </a:p>
          <a:p>
            <a:r>
              <a:rPr lang="en-US" dirty="0" smtClean="0"/>
              <a:t>Symbol, Logo</a:t>
            </a:r>
          </a:p>
          <a:p>
            <a:r>
              <a:rPr lang="en-US" dirty="0" smtClean="0"/>
              <a:t>Picture, Image, Photograph</a:t>
            </a:r>
          </a:p>
          <a:p>
            <a:r>
              <a:rPr lang="en-US" dirty="0" smtClean="0"/>
              <a:t>Color, Shape, Smell</a:t>
            </a:r>
          </a:p>
          <a:p>
            <a:r>
              <a:rPr lang="en-US" dirty="0" smtClean="0"/>
              <a:t>Product or Packaging (aka Trade Dress)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Virtually anything that serves as an Indication of Source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733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 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Policy Considerations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reference</a:t>
            </a:r>
          </a:p>
          <a:p>
            <a:r>
              <a:rPr lang="en-US" dirty="0" smtClean="0"/>
              <a:t>Business asset development</a:t>
            </a:r>
          </a:p>
          <a:p>
            <a:r>
              <a:rPr lang="en-US" dirty="0" smtClean="0"/>
              <a:t>Indication of Source</a:t>
            </a:r>
          </a:p>
          <a:p>
            <a:r>
              <a:rPr lang="en-US" dirty="0" smtClean="0"/>
              <a:t>Consistent quality</a:t>
            </a:r>
          </a:p>
          <a:p>
            <a:r>
              <a:rPr lang="en-US" dirty="0" smtClean="0"/>
              <a:t>Prevent False Advertising</a:t>
            </a:r>
          </a:p>
          <a:p>
            <a:r>
              <a:rPr lang="en-US" dirty="0" smtClean="0"/>
              <a:t>Prevent Confusion </a:t>
            </a:r>
          </a:p>
          <a:p>
            <a:r>
              <a:rPr lang="en-US" dirty="0" smtClean="0"/>
              <a:t>Prevent </a:t>
            </a:r>
            <a:r>
              <a:rPr lang="en-US" dirty="0"/>
              <a:t>U</a:t>
            </a:r>
            <a:r>
              <a:rPr lang="en-US" dirty="0" smtClean="0"/>
              <a:t>nfair </a:t>
            </a:r>
            <a:r>
              <a:rPr lang="en-US" dirty="0"/>
              <a:t>C</a:t>
            </a:r>
            <a:r>
              <a:rPr lang="en-US" dirty="0" smtClean="0"/>
              <a:t>ompetition</a:t>
            </a: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 Protect the Consumer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131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 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How they Arise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the U.S., trademarks arise from use in commerce.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 much of the world, the rightful owner is the first to file a trademark application.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14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 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Pitfalls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How to </a:t>
            </a:r>
            <a:r>
              <a:rPr lang="en-US" b="1" u="sng" dirty="0" smtClean="0"/>
              <a:t>lose</a:t>
            </a:r>
            <a:r>
              <a:rPr lang="en-US" b="1" dirty="0" smtClean="0"/>
              <a:t> your trademark rights</a:t>
            </a:r>
            <a:r>
              <a:rPr lang="en-US" dirty="0" smtClean="0"/>
              <a:t>:</a:t>
            </a:r>
          </a:p>
          <a:p>
            <a:r>
              <a:rPr lang="en-US" sz="4000" dirty="0" smtClean="0"/>
              <a:t>Generic usage</a:t>
            </a:r>
          </a:p>
          <a:p>
            <a:r>
              <a:rPr lang="en-US" sz="4000" dirty="0" smtClean="0"/>
              <a:t>Abandonment </a:t>
            </a:r>
          </a:p>
          <a:p>
            <a:r>
              <a:rPr lang="en-US" sz="4000" dirty="0" smtClean="0"/>
              <a:t>Crowding of the field</a:t>
            </a:r>
          </a:p>
          <a:p>
            <a:r>
              <a:rPr lang="en-US" sz="4000" dirty="0" smtClean="0"/>
              <a:t>Naked Licensing</a:t>
            </a:r>
          </a:p>
          <a:p>
            <a:r>
              <a:rPr lang="en-US" sz="4000" dirty="0" smtClean="0"/>
              <a:t>Illegal Activities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63818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5400" b="1" i="0" u="none" strike="noStrike" kern="1200" cap="small" spc="0" normalizeH="0" noProof="0" dirty="0" smtClean="0">
                <a:ln>
                  <a:noFill/>
                </a:ln>
                <a:solidFill>
                  <a:srgbClr val="387FE8"/>
                </a:solidFill>
                <a:effectLst/>
                <a:uLnTx/>
                <a:uFillTx/>
                <a:latin typeface="Calibri"/>
              </a:rPr>
              <a:t>Agenda</a:t>
            </a:r>
            <a:endParaRPr lang="en-US" sz="54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rmAutofit fontScale="85000" lnSpcReduction="20000"/>
          </a:bodyPr>
          <a:lstStyle/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Forms of Intellectual Property  “IP”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4290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b="1" kern="1200" dirty="0">
                <a:solidFill>
                  <a:prstClr val="black"/>
                </a:solidFill>
                <a:latin typeface="Calibri"/>
              </a:rPr>
              <a:t>Trade Secrets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b="1" kern="1200" dirty="0" smtClean="0">
                <a:solidFill>
                  <a:prstClr val="black"/>
                </a:solidFill>
                <a:latin typeface="Calibri"/>
              </a:rPr>
              <a:t>Copyright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b="1" kern="1200" dirty="0" smtClean="0">
                <a:solidFill>
                  <a:prstClr val="black"/>
                </a:solidFill>
                <a:latin typeface="Calibri"/>
              </a:rPr>
              <a:t>Patents 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3200" b="1" kern="1200" dirty="0" smtClean="0">
                <a:solidFill>
                  <a:prstClr val="black"/>
                </a:solidFill>
                <a:latin typeface="Calibri"/>
              </a:rPr>
              <a:t>Trademarks and Branding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None/>
            </a:pPr>
            <a:r>
              <a:rPr lang="en-US" sz="1400" b="1" i="1" dirty="0" smtClean="0">
                <a:solidFill>
                  <a:prstClr val="black"/>
                </a:solidFill>
                <a:latin typeface="Calibri"/>
              </a:rPr>
              <a:t>	</a:t>
            </a:r>
            <a:endParaRPr kumimoji="0" lang="en-US" sz="1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0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 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Distinctiveness</a:t>
            </a:r>
            <a:endParaRPr lang="en-US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Trademark strength is based on distinctiveness – the ability to indicate source.</a:t>
            </a:r>
            <a:endParaRPr lang="en-US" sz="2400" dirty="0"/>
          </a:p>
          <a:p>
            <a:r>
              <a:rPr lang="en-US" sz="2400" b="1" dirty="0" smtClean="0"/>
              <a:t>Generic</a:t>
            </a:r>
            <a:r>
              <a:rPr lang="en-US" sz="2400" dirty="0" smtClean="0"/>
              <a:t> – not protected</a:t>
            </a:r>
          </a:p>
          <a:p>
            <a:r>
              <a:rPr lang="en-US" sz="2400" b="1" dirty="0" smtClean="0"/>
              <a:t>Descriptive</a:t>
            </a:r>
            <a:r>
              <a:rPr lang="en-US" sz="2400" dirty="0" smtClean="0"/>
              <a:t> – informational, protected if the mark achieves </a:t>
            </a:r>
            <a:r>
              <a:rPr lang="en-US" sz="2400" b="1" dirty="0" smtClean="0"/>
              <a:t>secondary meaning</a:t>
            </a:r>
          </a:p>
          <a:p>
            <a:r>
              <a:rPr lang="en-US" sz="2400" b="1" dirty="0" smtClean="0"/>
              <a:t>Suggestive</a:t>
            </a:r>
          </a:p>
          <a:p>
            <a:r>
              <a:rPr lang="en-US" sz="2400" b="1" dirty="0" smtClean="0"/>
              <a:t>Arbitrary</a:t>
            </a:r>
          </a:p>
          <a:p>
            <a:r>
              <a:rPr lang="en-US" sz="2400" b="1" dirty="0" smtClean="0"/>
              <a:t>Fanciful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A mark can become generic and </a:t>
            </a:r>
            <a:r>
              <a:rPr lang="en-US" b="1" dirty="0" smtClean="0">
                <a:sym typeface="Wingdings" panose="05000000000000000000" pitchFamily="2" charset="2"/>
              </a:rPr>
              <a:t>lose</a:t>
            </a:r>
            <a:r>
              <a:rPr lang="en-US" dirty="0" smtClean="0">
                <a:sym typeface="Wingdings" panose="05000000000000000000" pitchFamily="2" charset="2"/>
              </a:rPr>
              <a:t> its ability to function as a trademark.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76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 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Notice</a:t>
            </a:r>
            <a:endParaRPr lang="en-US" sz="4000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Superscript or subscript: </a:t>
            </a:r>
          </a:p>
          <a:p>
            <a:pPr lvl="1"/>
            <a:r>
              <a:rPr lang="en-US" sz="2800" b="1" dirty="0" smtClean="0"/>
              <a:t>TM</a:t>
            </a:r>
            <a:r>
              <a:rPr lang="en-US" sz="2800" dirty="0" smtClean="0"/>
              <a:t>,</a:t>
            </a:r>
            <a:r>
              <a:rPr lang="en-US" sz="2800" b="1" dirty="0" smtClean="0"/>
              <a:t> SM </a:t>
            </a:r>
            <a:r>
              <a:rPr lang="en-US" sz="2800" dirty="0" smtClean="0"/>
              <a:t>or </a:t>
            </a:r>
            <a:r>
              <a:rPr lang="en-US" sz="2800" b="1" dirty="0" smtClean="0"/>
              <a:t>®</a:t>
            </a:r>
          </a:p>
          <a:p>
            <a:r>
              <a:rPr lang="en-US" sz="3200" dirty="0"/>
              <a:t>N</a:t>
            </a:r>
            <a:r>
              <a:rPr lang="en-US" sz="3200" dirty="0" smtClean="0"/>
              <a:t>otice of claimed rights/deterrent effect</a:t>
            </a:r>
          </a:p>
          <a:p>
            <a:r>
              <a:rPr lang="en-US" sz="3200" dirty="0" smtClean="0"/>
              <a:t>Effect on damages recovery</a:t>
            </a:r>
          </a:p>
          <a:p>
            <a:r>
              <a:rPr lang="en-US" sz="3200" dirty="0" smtClean="0"/>
              <a:t>Beware: Improper use of ® federal registration notice may be deemed fraudulent.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597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 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Registration</a:t>
            </a:r>
            <a:endParaRPr lang="en-US" sz="4000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of the benefits of federal registration:</a:t>
            </a:r>
          </a:p>
          <a:p>
            <a:r>
              <a:rPr lang="en-US" dirty="0" smtClean="0"/>
              <a:t>Nationwide constructive use</a:t>
            </a:r>
          </a:p>
          <a:p>
            <a:r>
              <a:rPr lang="en-US" b="1" dirty="0" smtClean="0"/>
              <a:t>Presumption of ownership, validity</a:t>
            </a:r>
          </a:p>
          <a:p>
            <a:r>
              <a:rPr lang="en-US" dirty="0" smtClean="0"/>
              <a:t>Use of ® acts as a deterrent </a:t>
            </a:r>
          </a:p>
          <a:p>
            <a:r>
              <a:rPr lang="en-US" dirty="0" smtClean="0"/>
              <a:t>Federal Court jurisdiction</a:t>
            </a:r>
          </a:p>
          <a:p>
            <a:r>
              <a:rPr lang="en-US" dirty="0" smtClean="0"/>
              <a:t>+5 Minutes of sleep every night!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1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>Federal Registration </a:t>
            </a:r>
            <a:b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800" b="1" kern="1200" cap="small" dirty="0" smtClean="0">
                <a:solidFill>
                  <a:srgbClr val="FA6500"/>
                </a:solidFill>
                <a:latin typeface="Calibri"/>
              </a:rPr>
              <a:t>Process</a:t>
            </a:r>
            <a:endParaRPr lang="en-US" sz="4800" dirty="0">
              <a:solidFill>
                <a:srgbClr val="FA6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500" b="1" dirty="0" smtClean="0"/>
              <a:t>Filing</a:t>
            </a:r>
            <a:r>
              <a:rPr lang="en-US" sz="2500" dirty="0" smtClean="0"/>
              <a:t> – Current Use v. Intent to Use</a:t>
            </a:r>
          </a:p>
          <a:p>
            <a:r>
              <a:rPr lang="en-US" sz="2500" b="1" dirty="0" smtClean="0"/>
              <a:t>Examination</a:t>
            </a:r>
          </a:p>
          <a:p>
            <a:pPr lvl="1"/>
            <a:r>
              <a:rPr lang="en-US" sz="2500" dirty="0" smtClean="0"/>
              <a:t>Office Actions &amp; Information Requests</a:t>
            </a:r>
          </a:p>
          <a:p>
            <a:r>
              <a:rPr lang="en-US" sz="2500" b="1" dirty="0" smtClean="0"/>
              <a:t>Publication</a:t>
            </a:r>
            <a:r>
              <a:rPr lang="en-US" sz="2500" dirty="0" smtClean="0"/>
              <a:t> for Opposition</a:t>
            </a:r>
          </a:p>
          <a:p>
            <a:r>
              <a:rPr lang="en-US" sz="2500" b="1" dirty="0" smtClean="0"/>
              <a:t>Allowance</a:t>
            </a:r>
            <a:r>
              <a:rPr lang="en-US" sz="2500" dirty="0" smtClean="0"/>
              <a:t> for Registration</a:t>
            </a:r>
          </a:p>
          <a:p>
            <a:r>
              <a:rPr lang="en-US" sz="2500" b="1" dirty="0" smtClean="0"/>
              <a:t>Issuance</a:t>
            </a:r>
            <a:r>
              <a:rPr lang="en-US" sz="2500" dirty="0" smtClean="0"/>
              <a:t> of Registration Certificate</a:t>
            </a:r>
          </a:p>
          <a:p>
            <a:r>
              <a:rPr lang="en-US" sz="2500" b="1" dirty="0" smtClean="0"/>
              <a:t>Continued Use/Incontestability</a:t>
            </a:r>
          </a:p>
          <a:p>
            <a:r>
              <a:rPr lang="en-US" sz="2500" b="1" dirty="0" smtClean="0"/>
              <a:t>Renewal</a:t>
            </a:r>
          </a:p>
          <a:p>
            <a:pPr marL="0" indent="0">
              <a:buNone/>
            </a:pPr>
            <a:r>
              <a:rPr lang="en-US" sz="2500" dirty="0" smtClean="0">
                <a:sym typeface="Wingdings" panose="05000000000000000000" pitchFamily="2" charset="2"/>
              </a:rPr>
              <a:t>No Attorney Required? (57% v. 83% success)</a:t>
            </a:r>
            <a:endParaRPr lang="en-US" sz="2500" dirty="0"/>
          </a:p>
        </p:txBody>
      </p:sp>
    </p:spTree>
    <p:extLst>
      <p:ext uri="{BB962C8B-B14F-4D97-AF65-F5344CB8AC3E}">
        <p14:creationId xmlns="" xmlns:p14="http://schemas.microsoft.com/office/powerpoint/2010/main" val="12333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Trademark Use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Must be used </a:t>
            </a:r>
            <a:r>
              <a:rPr lang="en-US" sz="3200" b="1" dirty="0" smtClean="0"/>
              <a:t>on or in connection with </a:t>
            </a:r>
            <a:r>
              <a:rPr lang="en-US" sz="3200" dirty="0" smtClean="0"/>
              <a:t>the goods or services</a:t>
            </a:r>
          </a:p>
          <a:p>
            <a:r>
              <a:rPr lang="en-US" sz="3200" b="1" dirty="0" smtClean="0"/>
              <a:t>Affixed </a:t>
            </a:r>
            <a:r>
              <a:rPr lang="en-US" sz="3200" dirty="0" smtClean="0"/>
              <a:t>to the goods (e.g., label) or their packaging</a:t>
            </a:r>
          </a:p>
          <a:p>
            <a:r>
              <a:rPr lang="en-US" sz="3200" b="1" dirty="0" smtClean="0"/>
              <a:t>Website use </a:t>
            </a:r>
            <a:r>
              <a:rPr lang="en-US" sz="3200" dirty="0" smtClean="0"/>
              <a:t>in proximity to a means for ordering the goods or services</a:t>
            </a:r>
          </a:p>
          <a:p>
            <a:r>
              <a:rPr lang="en-US" sz="3200" dirty="0" smtClean="0"/>
              <a:t>Means to </a:t>
            </a:r>
            <a:r>
              <a:rPr lang="en-US" sz="3200" b="1" dirty="0" smtClean="0"/>
              <a:t>Request a Quote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763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kern="1200" cap="small" dirty="0" smtClean="0">
                <a:solidFill>
                  <a:srgbClr val="387FE8"/>
                </a:solidFill>
                <a:latin typeface="Calibri"/>
              </a:rPr>
              <a:t>Trade Dress</a:t>
            </a:r>
            <a:br>
              <a:rPr lang="en-US" sz="44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400" b="1" kern="1200" cap="small" dirty="0" smtClean="0">
                <a:solidFill>
                  <a:srgbClr val="EE6000"/>
                </a:solidFill>
                <a:latin typeface="Calibri"/>
              </a:rPr>
              <a:t>Definition</a:t>
            </a:r>
            <a:endParaRPr lang="en-US" sz="4400" dirty="0">
              <a:solidFill>
                <a:srgbClr val="EE6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image or overall design or appearance of a product or its packaging. </a:t>
            </a:r>
            <a:endParaRPr lang="en-US" sz="2000" b="1" dirty="0" smtClean="0"/>
          </a:p>
          <a:p>
            <a:r>
              <a:rPr lang="en-US" sz="2000" dirty="0" smtClean="0"/>
              <a:t>Includes</a:t>
            </a:r>
            <a:r>
              <a:rPr lang="en-US" sz="2000" dirty="0"/>
              <a:t> size, shape, color, color combinations, texture and graphics</a:t>
            </a:r>
            <a:endParaRPr lang="en-US" sz="2000" b="1" dirty="0"/>
          </a:p>
          <a:p>
            <a:r>
              <a:rPr lang="en-US" sz="2000" dirty="0" smtClean="0"/>
              <a:t>All features </a:t>
            </a:r>
            <a:r>
              <a:rPr lang="en-US" sz="2000" dirty="0"/>
              <a:t>be considered together, not </a:t>
            </a:r>
            <a:r>
              <a:rPr lang="en-US" sz="2000" dirty="0" smtClean="0"/>
              <a:t>separately</a:t>
            </a:r>
          </a:p>
          <a:p>
            <a:r>
              <a:rPr lang="en-US" sz="2000" dirty="0" smtClean="0"/>
              <a:t>Functional elements NOT protectable</a:t>
            </a:r>
          </a:p>
          <a:p>
            <a:r>
              <a:rPr lang="en-US" sz="2000" dirty="0" smtClean="0"/>
              <a:t>OK if certain components are functional if the overall combination of features is not.</a:t>
            </a:r>
          </a:p>
          <a:p>
            <a:pPr marL="0" indent="0">
              <a:buNone/>
            </a:pPr>
            <a:r>
              <a:rPr lang="en-US" sz="2000" i="1" dirty="0"/>
              <a:t>Two Pesos, Inc. v. Taco Cabana, Inc</a:t>
            </a:r>
            <a:r>
              <a:rPr lang="en-US" sz="2000" dirty="0"/>
              <a:t>., 505 U.S. 763 (1992)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94819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Trade Dress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/>
              <a:t>Packaging Trade Dress</a:t>
            </a:r>
          </a:p>
          <a:p>
            <a:pPr lvl="1"/>
            <a:r>
              <a:rPr lang="en-US" sz="2000" dirty="0" smtClean="0"/>
              <a:t>For single product or product line/family of products</a:t>
            </a:r>
          </a:p>
          <a:p>
            <a:pPr lvl="1"/>
            <a:endParaRPr lang="en-US" sz="2000" b="1" dirty="0"/>
          </a:p>
          <a:p>
            <a:r>
              <a:rPr lang="en-US" sz="2000" b="1" dirty="0"/>
              <a:t>Product Trade Dress</a:t>
            </a:r>
          </a:p>
          <a:p>
            <a:pPr lvl="1"/>
            <a:r>
              <a:rPr lang="en-US" sz="2000" dirty="0"/>
              <a:t>Product </a:t>
            </a:r>
            <a:r>
              <a:rPr lang="en-US" sz="2000" dirty="0" smtClean="0"/>
              <a:t>Configuration can serve as trade dress if it is </a:t>
            </a:r>
            <a:r>
              <a:rPr lang="en-US" sz="2000" b="1" dirty="0" smtClean="0"/>
              <a:t>inherently distinctive</a:t>
            </a:r>
            <a:r>
              <a:rPr lang="en-US" sz="2000" dirty="0" smtClean="0"/>
              <a:t>.</a:t>
            </a:r>
          </a:p>
          <a:p>
            <a:pPr marL="471487" lvl="1" indent="0">
              <a:buNone/>
            </a:pPr>
            <a:r>
              <a:rPr lang="en-US" sz="2000" i="1" dirty="0" smtClean="0"/>
              <a:t>Computer </a:t>
            </a:r>
            <a:r>
              <a:rPr lang="en-US" sz="2000" i="1" dirty="0"/>
              <a:t>Care v. Service Systems Enterprises, Inc</a:t>
            </a:r>
            <a:r>
              <a:rPr lang="en-US" sz="2000" dirty="0"/>
              <a:t>., 982 F.2d 1063, 1067 (7th Cir. 1992</a:t>
            </a:r>
            <a:r>
              <a:rPr lang="en-US" sz="2000" dirty="0" smtClean="0"/>
              <a:t>)</a:t>
            </a:r>
          </a:p>
          <a:p>
            <a:pPr marL="471487" lvl="1" indent="0">
              <a:buNone/>
            </a:pPr>
            <a:endParaRPr lang="en-US" sz="2000" b="1" dirty="0"/>
          </a:p>
          <a:p>
            <a:r>
              <a:rPr lang="en-US" sz="2000" dirty="0" smtClean="0"/>
              <a:t>Examples:</a:t>
            </a:r>
          </a:p>
          <a:p>
            <a:pPr lvl="1"/>
            <a:r>
              <a:rPr lang="en-US" sz="2000" dirty="0" smtClean="0"/>
              <a:t>Coca Cola, Maker’s Mark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7287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Trademarks/Trade Dress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vs. Other Intellectual Property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39825" lvl="2" indent="-285750" fontAlgn="auto">
              <a:spcAft>
                <a:spcPts val="0"/>
              </a:spcAft>
              <a:buClr>
                <a:srgbClr val="FA6500"/>
              </a:buClr>
              <a:buFont typeface="Wingdings" pitchFamily="2" charset="2"/>
              <a:buChar char="§"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15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Potentially</a:t>
            </a: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infinite duration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baseline="0" dirty="0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 need to register - arises at common law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Numerous advantages to Registration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Amon</a:t>
            </a: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g the most valuable IP assets over time</a:t>
            </a:r>
            <a:endParaRPr lang="en-US" sz="1500" kern="12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kumimoji="0" lang="en-US" sz="15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noProof="0" dirty="0" smtClean="0">
                <a:solidFill>
                  <a:prstClr val="black"/>
                </a:solidFill>
                <a:latin typeface="Calibri"/>
              </a:rPr>
              <a:t>Obligation to Police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dirty="0" smtClean="0">
                <a:solidFill>
                  <a:prstClr val="black"/>
                </a:solidFill>
                <a:latin typeface="Calibri"/>
              </a:rPr>
              <a:t>Potential for Genericide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Continuous Use requirement to avoid Abandonment</a:t>
            </a:r>
          </a:p>
          <a:p>
            <a:pPr marL="742950" lvl="1" indent="-285750" fontAlgn="auto">
              <a:spcAft>
                <a:spcPts val="0"/>
              </a:spcAft>
            </a:pPr>
            <a:r>
              <a:rPr lang="en-US" sz="1500" kern="1200" dirty="0" smtClean="0">
                <a:solidFill>
                  <a:prstClr val="black"/>
                </a:solidFill>
                <a:latin typeface="Calibri"/>
              </a:rPr>
              <a:t>Enforcement can be costly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4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Certifications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Certification Marks - Certifies nature </a:t>
            </a:r>
            <a:r>
              <a:rPr lang="en-US" sz="2400" dirty="0"/>
              <a:t>or </a:t>
            </a:r>
            <a:r>
              <a:rPr lang="en-US" sz="2400" dirty="0" smtClean="0"/>
              <a:t>origin. E.g., </a:t>
            </a:r>
          </a:p>
          <a:p>
            <a:pPr lvl="1"/>
            <a:r>
              <a:rPr lang="en-US" sz="2400" dirty="0" smtClean="0"/>
              <a:t>Location </a:t>
            </a:r>
            <a:r>
              <a:rPr lang="en-US" sz="2400" dirty="0"/>
              <a:t>or origin, </a:t>
            </a:r>
            <a:endParaRPr lang="en-US" sz="2400" dirty="0" smtClean="0"/>
          </a:p>
          <a:p>
            <a:pPr lvl="1"/>
            <a:r>
              <a:rPr lang="en-US" sz="2400" dirty="0" smtClean="0"/>
              <a:t>Materials </a:t>
            </a:r>
            <a:r>
              <a:rPr lang="en-US" sz="2400" dirty="0"/>
              <a:t>of </a:t>
            </a:r>
            <a:r>
              <a:rPr lang="en-US" sz="2400" dirty="0" smtClean="0"/>
              <a:t>construction</a:t>
            </a:r>
          </a:p>
          <a:p>
            <a:pPr lvl="1"/>
            <a:r>
              <a:rPr lang="en-US" sz="2400" dirty="0" smtClean="0"/>
              <a:t>Method </a:t>
            </a:r>
            <a:r>
              <a:rPr lang="en-US" sz="2400" dirty="0"/>
              <a:t>or mode of manufacture of goods or provision of </a:t>
            </a:r>
            <a:r>
              <a:rPr lang="en-US" sz="2400" dirty="0" smtClean="0"/>
              <a:t>services</a:t>
            </a:r>
          </a:p>
          <a:p>
            <a:pPr lvl="1"/>
            <a:r>
              <a:rPr lang="en-US" sz="2400" dirty="0" smtClean="0"/>
              <a:t>Quality assurance</a:t>
            </a:r>
          </a:p>
          <a:p>
            <a:pPr lvl="1"/>
            <a:r>
              <a:rPr lang="en-US" sz="2400" dirty="0" smtClean="0"/>
              <a:t>Accuracy </a:t>
            </a:r>
            <a:r>
              <a:rPr lang="en-US" sz="2400" dirty="0"/>
              <a:t>of the goods or </a:t>
            </a:r>
            <a:r>
              <a:rPr lang="en-US" sz="2400" dirty="0" smtClean="0"/>
              <a:t>services; and </a:t>
            </a:r>
          </a:p>
          <a:p>
            <a:pPr lvl="1"/>
            <a:r>
              <a:rPr lang="en-US" sz="2400" dirty="0" smtClean="0"/>
              <a:t>Union </a:t>
            </a:r>
            <a:r>
              <a:rPr lang="en-US" sz="2400" dirty="0"/>
              <a:t>or other organization </a:t>
            </a:r>
            <a:r>
              <a:rPr lang="en-US" sz="2400" dirty="0" smtClean="0"/>
              <a:t>standards</a:t>
            </a:r>
            <a:r>
              <a:rPr lang="en-US" sz="2400" dirty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38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Certifications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 smtClean="0"/>
              <a:t>Food Safety: CA Leafy Greens (LGMA)</a:t>
            </a:r>
          </a:p>
          <a:p>
            <a:pPr lvl="1"/>
            <a:r>
              <a:rPr lang="en-US" dirty="0" smtClean="0"/>
              <a:t>Organics</a:t>
            </a:r>
            <a:r>
              <a:rPr lang="en-US" dirty="0"/>
              <a:t>: CCOF, USDA </a:t>
            </a:r>
            <a:r>
              <a:rPr lang="en-US" dirty="0" smtClean="0"/>
              <a:t>Organic, Oregon Tilth</a:t>
            </a:r>
          </a:p>
          <a:p>
            <a:pPr lvl="1"/>
            <a:r>
              <a:rPr lang="en-US" dirty="0" smtClean="0"/>
              <a:t>Sustainability</a:t>
            </a:r>
            <a:r>
              <a:rPr lang="en-US" dirty="0"/>
              <a:t>: </a:t>
            </a:r>
            <a:r>
              <a:rPr lang="en-US" dirty="0" smtClean="0"/>
              <a:t>SIP Certified, </a:t>
            </a:r>
            <a:r>
              <a:rPr lang="en-US" dirty="0"/>
              <a:t>Certified California Sustainable </a:t>
            </a:r>
            <a:r>
              <a:rPr lang="en-US" dirty="0" smtClean="0"/>
              <a:t>Winegrowing</a:t>
            </a:r>
            <a:r>
              <a:rPr lang="en-US" dirty="0"/>
              <a:t> </a:t>
            </a:r>
            <a:r>
              <a:rPr lang="en-US" dirty="0" smtClean="0"/>
              <a:t>(CCSWP)</a:t>
            </a:r>
          </a:p>
          <a:p>
            <a:pPr lvl="1"/>
            <a:endParaRPr lang="en-US" dirty="0"/>
          </a:p>
          <a:p>
            <a:r>
              <a:rPr lang="en-US" dirty="0" smtClean="0"/>
              <a:t>Cannot </a:t>
            </a:r>
            <a:r>
              <a:rPr lang="en-US" dirty="0"/>
              <a:t>certify yourself</a:t>
            </a:r>
            <a:r>
              <a:rPr lang="en-US" dirty="0" smtClean="0"/>
              <a:t>!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 smtClean="0"/>
              <a:t>certifier cannot engage </a:t>
            </a:r>
            <a:r>
              <a:rPr lang="en-US" sz="2000" dirty="0"/>
              <a:t>in </a:t>
            </a:r>
            <a:r>
              <a:rPr lang="en-US" sz="2000" dirty="0" smtClean="0"/>
              <a:t>production </a:t>
            </a:r>
            <a:r>
              <a:rPr lang="en-US" sz="2000" dirty="0"/>
              <a:t>or marketing of the </a:t>
            </a:r>
            <a:r>
              <a:rPr lang="en-US" sz="2000" dirty="0" smtClean="0"/>
              <a:t>certified goods </a:t>
            </a:r>
            <a:r>
              <a:rPr lang="en-US" sz="2000" dirty="0"/>
              <a:t>or services but must be competent to certify that any user has met the requirements.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5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kern="1200" cap="small" dirty="0">
                <a:solidFill>
                  <a:srgbClr val="387FE8"/>
                </a:solidFill>
                <a:latin typeface="Calibri"/>
              </a:rPr>
              <a:t>Forms of Intellectual </a:t>
            </a:r>
            <a:r>
              <a:rPr lang="en-US" sz="4800" b="1" kern="1200" cap="small" dirty="0" smtClean="0">
                <a:solidFill>
                  <a:srgbClr val="387FE8"/>
                </a:solidFill>
                <a:latin typeface="Calibri"/>
              </a:rPr>
              <a:t>Property</a:t>
            </a:r>
            <a:endParaRPr lang="en-US" sz="48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5901"/>
            <a:ext cx="8229600" cy="3108722"/>
          </a:xfrm>
        </p:spPr>
        <p:txBody>
          <a:bodyPr>
            <a:noAutofit/>
          </a:bodyPr>
          <a:lstStyle/>
          <a:p>
            <a:pPr marL="34290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400" b="1" kern="1200" dirty="0">
                <a:solidFill>
                  <a:prstClr val="black"/>
                </a:solidFill>
                <a:latin typeface="Calibri"/>
              </a:rPr>
              <a:t>Trade </a:t>
            </a: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Secrets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Patent</a:t>
            </a:r>
          </a:p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Utility Patent, Design Patent</a:t>
            </a:r>
          </a:p>
          <a:p>
            <a:pPr marL="781050" lvl="1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Plant Patent, PVPA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Copyright</a:t>
            </a:r>
          </a:p>
          <a:p>
            <a:pPr marL="342900" lvl="0" indent="-342900" fontAlgn="auto">
              <a:spcAft>
                <a:spcPts val="120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Trademarks, Service Marks and Trade Dress</a:t>
            </a:r>
          </a:p>
        </p:txBody>
      </p:sp>
    </p:spTree>
    <p:extLst>
      <p:ext uri="{BB962C8B-B14F-4D97-AF65-F5344CB8AC3E}">
        <p14:creationId xmlns="" xmlns:p14="http://schemas.microsoft.com/office/powerpoint/2010/main" val="25463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28650"/>
          </a:xfrm>
        </p:spPr>
        <p:txBody>
          <a:bodyPr>
            <a:noAutofit/>
          </a:bodyPr>
          <a:lstStyle/>
          <a:p>
            <a:pPr algn="ctr"/>
            <a:r>
              <a:rPr lang="en-US" sz="6000" b="1" kern="1200" cap="small" dirty="0" smtClean="0">
                <a:solidFill>
                  <a:srgbClr val="387FE8"/>
                </a:solidFill>
                <a:latin typeface="Calibri"/>
              </a:rPr>
              <a:t>Thank you!</a:t>
            </a:r>
            <a:endParaRPr lang="en-US" sz="6000" b="1" cap="small" dirty="0">
              <a:solidFill>
                <a:srgbClr val="387FE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543050"/>
            <a:ext cx="8183880" cy="25346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sz="4700" b="1" cap="small" dirty="0" smtClean="0">
              <a:latin typeface="Calibri" pitchFamily="34" charset="0"/>
            </a:endParaRPr>
          </a:p>
          <a:p>
            <a:pPr>
              <a:buNone/>
            </a:pPr>
            <a:endParaRPr lang="en-US" sz="4700" b="1" cap="small" dirty="0" smtClean="0">
              <a:latin typeface="Calibri" pitchFamily="34" charset="0"/>
            </a:endParaRPr>
          </a:p>
          <a:p>
            <a:pPr>
              <a:buNone/>
            </a:pPr>
            <a:endParaRPr lang="en-US" sz="4700" b="1" cap="small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4700" b="1" cap="small" dirty="0" smtClean="0">
                <a:latin typeface="Calibri" pitchFamily="34" charset="0"/>
              </a:rPr>
              <a:t>CHRIS  PASSARELLI</a:t>
            </a:r>
          </a:p>
          <a:p>
            <a:pPr>
              <a:buNone/>
            </a:pPr>
            <a:r>
              <a:rPr lang="en-US" sz="3200" cap="all" dirty="0" smtClean="0">
                <a:latin typeface="Calibri" pitchFamily="34" charset="0"/>
              </a:rPr>
              <a:t>Sr. intellectual property Attorney</a:t>
            </a:r>
          </a:p>
          <a:p>
            <a:pPr>
              <a:buNone/>
            </a:pPr>
            <a:r>
              <a:rPr lang="en-US" sz="3200" b="1" cap="small" dirty="0" smtClean="0">
                <a:latin typeface="Calibri" pitchFamily="34" charset="0"/>
              </a:rPr>
              <a:t>DICKENSON, PEATMAN &amp; FOGARTY</a:t>
            </a:r>
          </a:p>
          <a:p>
            <a:pPr>
              <a:buNone/>
            </a:pPr>
            <a:r>
              <a:rPr lang="en-US" sz="3500" b="1" cap="small" dirty="0" smtClean="0">
                <a:latin typeface="Calibri" pitchFamily="34" charset="0"/>
                <a:hlinkClick r:id="rId2"/>
              </a:rPr>
              <a:t>CP@DPF-LAW.COM</a:t>
            </a:r>
            <a:r>
              <a:rPr lang="en-US" sz="3500" b="1" cap="small" dirty="0" smtClean="0">
                <a:latin typeface="Calibri" pitchFamily="34" charset="0"/>
              </a:rPr>
              <a:t> | </a:t>
            </a:r>
            <a:r>
              <a:rPr lang="en-US" sz="3500" b="1" cap="small" dirty="0" smtClean="0">
                <a:latin typeface="Calibri" pitchFamily="34" charset="0"/>
                <a:hlinkClick r:id="rId3"/>
              </a:rPr>
              <a:t>WWW.DPF-LAW.COM</a:t>
            </a:r>
            <a:r>
              <a:rPr lang="en-US" sz="3500" b="1" cap="small" dirty="0" smtClean="0">
                <a:latin typeface="Calibri" pitchFamily="34" charset="0"/>
              </a:rPr>
              <a:t> </a:t>
            </a:r>
          </a:p>
        </p:txBody>
      </p:sp>
      <p:pic>
        <p:nvPicPr>
          <p:cNvPr id="2050" name="Picture 2" descr="C:\Users\chrisp\AppData\Local\Microsoft\Windows\Temporary Internet Files\Content.Outlook\YOUIODAT\DPF_logo_SHORT_b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58" y="1543050"/>
            <a:ext cx="2920601" cy="911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65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>
                <a:solidFill>
                  <a:srgbClr val="FA6500"/>
                </a:solidFill>
                <a:latin typeface="Calibri"/>
              </a:rPr>
              <a:t>C</a:t>
            </a: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alifornia </a:t>
            </a:r>
            <a:r>
              <a:rPr lang="en-US" sz="4000" b="1" kern="1200" cap="small" dirty="0">
                <a:solidFill>
                  <a:srgbClr val="FA6500"/>
                </a:solidFill>
                <a:latin typeface="Calibri"/>
              </a:rPr>
              <a:t>Trade Secrets Act (CTSA)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 fontAlgn="auto">
              <a:spcAft>
                <a:spcPts val="0"/>
              </a:spcAft>
              <a:buClr>
                <a:srgbClr val="FA6500"/>
              </a:buClr>
              <a:buFont typeface="Wingdings" pitchFamily="2" charset="2"/>
              <a:buChar char="q"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Trade Secret: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</a:t>
            </a: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“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Information, including a formula, pattern, compilation, program, device, method, technique, or process, that:</a:t>
            </a:r>
          </a:p>
          <a:p>
            <a:pPr marL="342900" lvl="0" indent="-342900" fontAlgn="auto">
              <a:spcAft>
                <a:spcPts val="0"/>
              </a:spcAft>
              <a:buClr>
                <a:srgbClr val="FA6500"/>
              </a:buClr>
              <a:buAutoNum type="arabicParenBoth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Derives independent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economic value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, actual or potential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, from not being generally known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to the public or to other persons who can obtain economic value from its disclosure or use; and</a:t>
            </a:r>
          </a:p>
          <a:p>
            <a:pPr marL="342900" lvl="0" indent="-342900" fontAlgn="auto">
              <a:spcAft>
                <a:spcPts val="0"/>
              </a:spcAft>
              <a:buClr>
                <a:srgbClr val="FA6500"/>
              </a:buClr>
              <a:buAutoNum type="arabicParenBoth"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Is the subject of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efforts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that are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reasonable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 under the circumstances to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maintain its secrecy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.” </a:t>
            </a: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CA Civil Code § 3426.1(d)</a:t>
            </a: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endParaRPr lang="en-US" sz="1800" kern="1200" dirty="0">
              <a:solidFill>
                <a:prstClr val="black"/>
              </a:solidFill>
              <a:latin typeface="Calibri"/>
            </a:endParaRP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KEYS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</a:t>
            </a: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1. Economic value</a:t>
            </a: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2. Secrecy </a:t>
            </a:r>
          </a:p>
          <a:p>
            <a:pPr marL="0" lvl="0" indent="0" fontAlgn="auto">
              <a:spcAft>
                <a:spcPts val="0"/>
              </a:spcAft>
              <a:buClr>
                <a:srgbClr val="FA6500"/>
              </a:buClr>
              <a:buNone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3. Competitive advantage</a:t>
            </a:r>
          </a:p>
        </p:txBody>
      </p:sp>
    </p:spTree>
    <p:extLst>
      <p:ext uri="{BB962C8B-B14F-4D97-AF65-F5344CB8AC3E}">
        <p14:creationId xmlns="" xmlns:p14="http://schemas.microsoft.com/office/powerpoint/2010/main" val="1929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Examples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1950" indent="-342900" fontAlgn="auto">
              <a:spcAft>
                <a:spcPts val="0"/>
              </a:spcAft>
            </a:pPr>
            <a:r>
              <a:rPr lang="en-US" sz="4000" kern="1200" noProof="0" dirty="0" smtClean="0">
                <a:solidFill>
                  <a:prstClr val="black"/>
                </a:solidFill>
                <a:latin typeface="Calibri"/>
              </a:rPr>
              <a:t>Customer list</a:t>
            </a:r>
          </a:p>
          <a:p>
            <a:pPr marL="361950" indent="-342900" fontAlgn="auto">
              <a:spcAft>
                <a:spcPts val="0"/>
              </a:spcAft>
            </a:pPr>
            <a:r>
              <a:rPr kumimoji="0" lang="en-US" sz="400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Supplier</a:t>
            </a:r>
            <a:r>
              <a:rPr lang="en-US" sz="4000" kern="1200" dirty="0" smtClean="0">
                <a:solidFill>
                  <a:prstClr val="black"/>
                </a:solidFill>
                <a:latin typeface="Calibri"/>
              </a:rPr>
              <a:t>s</a:t>
            </a:r>
          </a:p>
          <a:p>
            <a:pPr marL="361950" indent="-342900" fontAlgn="auto">
              <a:spcAft>
                <a:spcPts val="0"/>
              </a:spcAft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Production</a:t>
            </a:r>
            <a:r>
              <a:rPr lang="en-US" sz="4000" kern="1200" dirty="0" smtClean="0">
                <a:solidFill>
                  <a:prstClr val="black"/>
                </a:solidFill>
                <a:latin typeface="Calibri"/>
              </a:rPr>
              <a:t>/Manufacturing processes</a:t>
            </a:r>
          </a:p>
          <a:p>
            <a:pPr marL="361950" indent="-342900" fontAlgn="auto">
              <a:spcAft>
                <a:spcPts val="0"/>
              </a:spcAft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Internal Operations</a:t>
            </a:r>
            <a:endParaRPr kumimoji="0" lang="en-US" sz="40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361950" indent="-342900" fontAlgn="auto">
              <a:spcAft>
                <a:spcPts val="0"/>
              </a:spcAft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Revenue/Expense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ata</a:t>
            </a:r>
          </a:p>
        </p:txBody>
      </p:sp>
    </p:spTree>
    <p:extLst>
      <p:ext uri="{BB962C8B-B14F-4D97-AF65-F5344CB8AC3E}">
        <p14:creationId xmlns="" xmlns:p14="http://schemas.microsoft.com/office/powerpoint/2010/main" val="9708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Protection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9050" indent="0" fontAlgn="auto">
              <a:spcAft>
                <a:spcPts val="0"/>
              </a:spcAft>
              <a:buNone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Trade Secret Checklist  -  Key Areas</a:t>
            </a:r>
          </a:p>
          <a:p>
            <a:pPr marL="19050" indent="0" fontAlgn="auto">
              <a:spcAft>
                <a:spcPts val="0"/>
              </a:spcAft>
              <a:buNone/>
            </a:pPr>
            <a:endParaRPr lang="en-US" sz="800" b="1" kern="12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2000" kern="1200" dirty="0" smtClean="0">
                <a:solidFill>
                  <a:prstClr val="black"/>
                </a:solidFill>
                <a:latin typeface="Calibri"/>
              </a:rPr>
              <a:t>Identification </a:t>
            </a:r>
          </a:p>
          <a:p>
            <a:pPr marL="742950" lvl="1" indent="-285750" fontAlgn="auto">
              <a:spcAft>
                <a:spcPts val="0"/>
              </a:spcAft>
            </a:pPr>
            <a:endParaRPr lang="en-US" sz="2000" kern="12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Documentation*</a:t>
            </a:r>
          </a:p>
          <a:p>
            <a:pPr marL="742950" lvl="1" indent="-285750" fontAlgn="auto">
              <a:spcAft>
                <a:spcPts val="0"/>
              </a:spcAft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2000" kern="1200" dirty="0" smtClean="0">
                <a:solidFill>
                  <a:prstClr val="black"/>
                </a:solidFill>
                <a:latin typeface="Calibri"/>
              </a:rPr>
              <a:t>Procedures – Audit, Plan, Repeat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2000" kern="1200" dirty="0" smtClean="0">
                <a:solidFill>
                  <a:prstClr val="black"/>
                </a:solidFill>
                <a:latin typeface="Calibri"/>
              </a:rPr>
              <a:t>Label, Segregate, Secure 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2000" kern="1200" dirty="0" smtClean="0">
                <a:solidFill>
                  <a:prstClr val="black"/>
                </a:solidFill>
                <a:latin typeface="Calibri"/>
              </a:rPr>
              <a:t>Educate: Orientation, Employment Manual, NDA, Memoranda, Exit Interview</a:t>
            </a:r>
          </a:p>
          <a:p>
            <a:pPr marL="742950" lvl="1" indent="-285750" fontAlgn="auto">
              <a:spcAft>
                <a:spcPts val="0"/>
              </a:spcAft>
            </a:pPr>
            <a:endParaRPr lang="en-US" sz="2000" kern="12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Involuntary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or Inadvertent Disclosure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33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Misappropriation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39825" lvl="2" indent="-285750" fontAlgn="auto">
              <a:spcAft>
                <a:spcPts val="0"/>
              </a:spcAft>
              <a:buClr>
                <a:srgbClr val="FA6500"/>
              </a:buClr>
              <a:buFont typeface="Wingdings" pitchFamily="2" charset="2"/>
              <a:buChar char="§"/>
            </a:pPr>
            <a:endParaRPr kumimoji="0" lang="en-US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r>
              <a:rPr lang="en-US" sz="2400" b="1" kern="1200" dirty="0" smtClean="0">
                <a:solidFill>
                  <a:prstClr val="black"/>
                </a:solidFill>
                <a:latin typeface="Calibri"/>
              </a:rPr>
              <a:t>CA Civil Code § 3426.1</a:t>
            </a: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100" b="1" kern="12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600" dirty="0" smtClean="0"/>
              <a:t>Acquisition </a:t>
            </a:r>
            <a:r>
              <a:rPr lang="en-US" sz="1600" dirty="0"/>
              <a:t>of a trade secret by someone who knows or has reason to know </a:t>
            </a:r>
            <a:r>
              <a:rPr lang="en-US" sz="1600" dirty="0" smtClean="0"/>
              <a:t>it was </a:t>
            </a:r>
            <a:r>
              <a:rPr lang="en-US" sz="1600" dirty="0"/>
              <a:t>acquired by improper </a:t>
            </a:r>
            <a:r>
              <a:rPr lang="en-US" sz="1600" dirty="0" smtClean="0"/>
              <a:t>means, including by: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1300" dirty="0"/>
              <a:t>T</a:t>
            </a:r>
            <a:r>
              <a:rPr lang="en-US" sz="1300" dirty="0" smtClean="0"/>
              <a:t>heft 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1300" dirty="0" smtClean="0"/>
              <a:t>Bribery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1300" dirty="0" smtClean="0"/>
              <a:t>Misrepresentation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1300" dirty="0"/>
              <a:t>B</a:t>
            </a:r>
            <a:r>
              <a:rPr lang="en-US" sz="1300" dirty="0" smtClean="0"/>
              <a:t>reach of duty; or </a:t>
            </a:r>
          </a:p>
          <a:p>
            <a:pPr marL="1139825" lvl="2" indent="-285750" fontAlgn="auto">
              <a:spcAft>
                <a:spcPts val="0"/>
              </a:spcAft>
            </a:pPr>
            <a:r>
              <a:rPr lang="en-US" sz="1300" dirty="0"/>
              <a:t>I</a:t>
            </a:r>
            <a:r>
              <a:rPr lang="en-US" sz="1300" dirty="0" smtClean="0"/>
              <a:t>nducement of </a:t>
            </a:r>
            <a:r>
              <a:rPr lang="en-US" sz="1300" dirty="0"/>
              <a:t>breach of duty to maintain </a:t>
            </a:r>
            <a:r>
              <a:rPr lang="en-US" sz="1300" dirty="0" smtClean="0"/>
              <a:t>secrecy.</a:t>
            </a:r>
          </a:p>
          <a:p>
            <a:pPr marL="1139825" lvl="2" indent="-285750" fontAlgn="auto">
              <a:spcAft>
                <a:spcPts val="0"/>
              </a:spcAft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600" dirty="0" smtClean="0"/>
              <a:t>Use or disclosure without </a:t>
            </a:r>
            <a:r>
              <a:rPr lang="en-US" sz="1600" dirty="0"/>
              <a:t>consent </a:t>
            </a:r>
            <a:r>
              <a:rPr lang="en-US" sz="1600" dirty="0" smtClean="0"/>
              <a:t>after acquisition by improper means.</a:t>
            </a:r>
          </a:p>
          <a:p>
            <a:pPr marL="742950" lvl="1" indent="-285750" fontAlgn="auto">
              <a:spcAft>
                <a:spcPts val="0"/>
              </a:spcAft>
            </a:pPr>
            <a:endParaRPr lang="en-US" sz="1600" dirty="0" smtClean="0"/>
          </a:p>
          <a:p>
            <a:pPr marL="742950" lvl="1" indent="-285750" fontAlgn="auto">
              <a:spcAft>
                <a:spcPts val="0"/>
              </a:spcAft>
            </a:pPr>
            <a:r>
              <a:rPr lang="en-US" sz="1600" b="1" kern="1200" dirty="0" smtClean="0">
                <a:solidFill>
                  <a:prstClr val="black"/>
                </a:solidFill>
              </a:rPr>
              <a:t>Statute of </a:t>
            </a:r>
            <a:r>
              <a:rPr lang="en-US" sz="1600" b="1" kern="1200" dirty="0">
                <a:solidFill>
                  <a:prstClr val="black"/>
                </a:solidFill>
              </a:rPr>
              <a:t>limitations </a:t>
            </a:r>
            <a:r>
              <a:rPr lang="en-US" sz="1600" b="1" kern="1200" dirty="0" smtClean="0">
                <a:solidFill>
                  <a:prstClr val="black"/>
                </a:solidFill>
              </a:rPr>
              <a:t>- </a:t>
            </a:r>
            <a:r>
              <a:rPr lang="en-US" sz="1600" kern="1200" dirty="0" smtClean="0">
                <a:solidFill>
                  <a:prstClr val="black"/>
                </a:solidFill>
              </a:rPr>
              <a:t>Three (3) years</a:t>
            </a:r>
            <a:r>
              <a:rPr lang="en-US" sz="1600" kern="1200" dirty="0">
                <a:solidFill>
                  <a:prstClr val="black"/>
                </a:solidFill>
              </a:rPr>
              <a:t>. Cal. Civ. Code § 3426.6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  <a:t>Trade Secrets</a:t>
            </a:r>
            <a:br>
              <a:rPr lang="en-US" sz="4000" b="1" kern="1200" cap="small" dirty="0" smtClean="0">
                <a:solidFill>
                  <a:srgbClr val="387FE8"/>
                </a:solidFill>
                <a:latin typeface="Calibri"/>
              </a:rPr>
            </a:br>
            <a:r>
              <a:rPr lang="en-US" sz="4000" b="1" kern="1200" cap="small" dirty="0" smtClean="0">
                <a:solidFill>
                  <a:srgbClr val="FA6500"/>
                </a:solidFill>
                <a:latin typeface="Calibri"/>
              </a:rPr>
              <a:t>Remedies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742950" lvl="1" indent="-285750" fontAlgn="auto">
              <a:spcAft>
                <a:spcPts val="0"/>
              </a:spcAft>
            </a:pP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Injunctive Relief: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Court orders defendant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cease violation and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preserve secrecy.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Note potential First Amendment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limitations.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Cal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. Civ. Code §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3426.2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742950" lvl="1" indent="-285750" fontAlgn="auto">
              <a:spcAft>
                <a:spcPts val="0"/>
              </a:spcAft>
            </a:pPr>
            <a:endParaRPr lang="en-US" sz="1800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Damages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Compensation for economic harm.  Includes Plaintiff’s losses and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the defendant's profits derived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from misappropriation.</a:t>
            </a:r>
          </a:p>
          <a:p>
            <a:pPr marL="742950" lvl="1" indent="-285750" fontAlgn="auto">
              <a:spcAft>
                <a:spcPts val="0"/>
              </a:spcAft>
            </a:pPr>
            <a:endParaRPr lang="en-US" sz="1800" kern="120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Punitive damages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- Up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to twice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the actual damages in the event of willfulness.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Cal. Civ. Code §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</a:rPr>
              <a:t>3426.3.</a:t>
            </a:r>
          </a:p>
          <a:p>
            <a:pPr marL="742950" lvl="1" indent="-285750" fontAlgn="auto">
              <a:spcAft>
                <a:spcPts val="0"/>
              </a:spcAft>
            </a:pPr>
            <a:endParaRPr lang="en-US" sz="1800" b="1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</a:pP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Attorneys' Fees: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Discretionary where defendant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acted willfully or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maliciously, or where plaintiff brought suit in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bad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faith. (Also available for a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motion to terminate an injunction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made </a:t>
            </a:r>
            <a:r>
              <a:rPr lang="en-US" sz="1800" kern="1200" dirty="0">
                <a:solidFill>
                  <a:prstClr val="black"/>
                </a:solidFill>
                <a:latin typeface="Calibri"/>
              </a:rPr>
              <a:t>or resisted in bad faith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</a:rPr>
              <a:t>.)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Cal Civ. Code § 3426.4</a:t>
            </a: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noProof="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dirty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endParaRPr lang="en-US" sz="1500" b="1" kern="1200" noProof="0" dirty="0" smtClean="0">
              <a:solidFill>
                <a:prstClr val="black"/>
              </a:solidFill>
              <a:latin typeface="Calibri"/>
            </a:endParaRPr>
          </a:p>
          <a:p>
            <a:pPr marL="742950" lvl="1" indent="-285750" fontAlgn="auto">
              <a:spcAft>
                <a:spcPts val="0"/>
              </a:spcAft>
              <a:buNone/>
            </a:pP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88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EFDC3EAA-067A-44A9-8D41-28C31AF1EE70}" vid="{63D918B2-4FAB-412B-875E-DFB758C3F4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MBD-025-powerpoint-template-R1-3-ME</Template>
  <TotalTime>137</TotalTime>
  <Words>1757</Words>
  <Application>Microsoft Office PowerPoint</Application>
  <PresentationFormat>On-screen Show (16:9)</PresentationFormat>
  <Paragraphs>337</Paragraphs>
  <Slides>40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DISCLAIMER</vt:lpstr>
      <vt:lpstr>Agenda</vt:lpstr>
      <vt:lpstr>Forms of Intellectual Property</vt:lpstr>
      <vt:lpstr>Trade Secrets California Trade Secrets Act (CTSA) </vt:lpstr>
      <vt:lpstr>Trade Secrets Examples</vt:lpstr>
      <vt:lpstr>Trade Secrets Protection</vt:lpstr>
      <vt:lpstr>Trade Secrets Misappropriation</vt:lpstr>
      <vt:lpstr>Trade Secrets Remedies</vt:lpstr>
      <vt:lpstr>Trade Secrets vs. Other Intellectual Property</vt:lpstr>
      <vt:lpstr>Trade Secrets Considerations</vt:lpstr>
      <vt:lpstr>Copyright</vt:lpstr>
      <vt:lpstr>Copyright- What is Protected? </vt:lpstr>
      <vt:lpstr>Copyright - Issues</vt:lpstr>
      <vt:lpstr>Copyright Ownership</vt:lpstr>
      <vt:lpstr>Copyright in the Produce Industry</vt:lpstr>
      <vt:lpstr>Copyright vs. Other Intellectual Property</vt:lpstr>
      <vt:lpstr>Patents</vt:lpstr>
      <vt:lpstr> Utility Patents  </vt:lpstr>
      <vt:lpstr> Utility Patents</vt:lpstr>
      <vt:lpstr> Design Patents  </vt:lpstr>
      <vt:lpstr> Design Patents</vt:lpstr>
      <vt:lpstr>Design Patents</vt:lpstr>
      <vt:lpstr>Design Patents</vt:lpstr>
      <vt:lpstr>Patents vs. Other Intellectual Property</vt:lpstr>
      <vt:lpstr>Trademark/Service Mark: What is it?</vt:lpstr>
      <vt:lpstr>Trademark  Policy Considerations</vt:lpstr>
      <vt:lpstr>Trademark  How they Arise</vt:lpstr>
      <vt:lpstr>Trademark  Pitfalls</vt:lpstr>
      <vt:lpstr>Trademark  Distinctiveness</vt:lpstr>
      <vt:lpstr>Trademark  Notice</vt:lpstr>
      <vt:lpstr>Trademark  Registration</vt:lpstr>
      <vt:lpstr>Federal Registration  Process</vt:lpstr>
      <vt:lpstr>Trademark Use</vt:lpstr>
      <vt:lpstr>Trade Dress Definition</vt:lpstr>
      <vt:lpstr>Trade Dress</vt:lpstr>
      <vt:lpstr>Trademarks/Trade Dress vs. Other Intellectual Property</vt:lpstr>
      <vt:lpstr>Certifications</vt:lpstr>
      <vt:lpstr>Certifications</vt:lpstr>
      <vt:lpstr>Thank you!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Feinberg</dc:creator>
  <cp:lastModifiedBy>Tina Siletz</cp:lastModifiedBy>
  <cp:revision>6</cp:revision>
  <dcterms:created xsi:type="dcterms:W3CDTF">2017-05-08T17:30:53Z</dcterms:created>
  <dcterms:modified xsi:type="dcterms:W3CDTF">2018-09-28T20:40:08Z</dcterms:modified>
</cp:coreProperties>
</file>